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9" r:id="rId5"/>
    <p:sldId id="268" r:id="rId6"/>
    <p:sldId id="265" r:id="rId7"/>
    <p:sldId id="270" r:id="rId8"/>
    <p:sldId id="263" r:id="rId9"/>
    <p:sldId id="271" r:id="rId10"/>
    <p:sldId id="272" r:id="rId11"/>
    <p:sldId id="27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7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rope_000\Documents\Dad\AP%20Curriculum\1D%20Motion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178860629055759E-2"/>
          <c:y val="3.8844702383401937E-2"/>
          <c:w val="0.91163777771286092"/>
          <c:h val="0.8043522750149316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'Elevator Motion'!$B$1</c:f>
              <c:strCache>
                <c:ptCount val="1"/>
                <c:pt idx="0">
                  <c:v>Position (m)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'Elevator Motion'!$A$2:$A$14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'Elevator Motion'!$B$2:$B$14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8</c:v>
                </c:pt>
                <c:pt idx="5">
                  <c:v>12</c:v>
                </c:pt>
                <c:pt idx="6">
                  <c:v>16</c:v>
                </c:pt>
                <c:pt idx="7">
                  <c:v>20</c:v>
                </c:pt>
                <c:pt idx="8">
                  <c:v>24</c:v>
                </c:pt>
                <c:pt idx="9">
                  <c:v>27.5</c:v>
                </c:pt>
                <c:pt idx="10">
                  <c:v>29.1</c:v>
                </c:pt>
                <c:pt idx="11">
                  <c:v>30</c:v>
                </c:pt>
                <c:pt idx="12">
                  <c:v>30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D37-4433-A94C-C16296E875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161856"/>
        <c:axId val="103164160"/>
      </c:scatterChart>
      <c:valAx>
        <c:axId val="103161856"/>
        <c:scaling>
          <c:orientation val="minMax"/>
          <c:max val="14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164160"/>
        <c:crosses val="autoZero"/>
        <c:crossBetween val="midCat"/>
        <c:majorUnit val="2"/>
      </c:valAx>
      <c:valAx>
        <c:axId val="103164160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Position (m)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1618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1"/>
          <c:tx>
            <c:v>Initial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'Elevator Motion'!$A$3:$A$5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Motion'!$B$3:$B$5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F02-4DC3-8F43-1431C3B7E217}"/>
            </c:ext>
          </c:extLst>
        </c:ser>
        <c:ser>
          <c:idx val="2"/>
          <c:order val="2"/>
          <c:tx>
            <c:v>Constant Velocity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Motion'!$A$5:$A$10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Motion'!$B$5:$B$10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F02-4DC3-8F43-1431C3B7E217}"/>
            </c:ext>
          </c:extLst>
        </c:ser>
        <c:ser>
          <c:idx val="3"/>
          <c:order val="3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4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'Elevator Motion'!$A$10:$A$13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Motion'!$B$10:$B$13</c:f>
              <c:numCache>
                <c:formatCode>General</c:formatCode>
                <c:ptCount val="4"/>
                <c:pt idx="0">
                  <c:v>24</c:v>
                </c:pt>
                <c:pt idx="1">
                  <c:v>27.5</c:v>
                </c:pt>
                <c:pt idx="2">
                  <c:v>29.1</c:v>
                </c:pt>
                <c:pt idx="3">
                  <c:v>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7F02-4DC3-8F43-1431C3B7E217}"/>
            </c:ext>
          </c:extLst>
        </c:ser>
        <c:ser>
          <c:idx val="4"/>
          <c:order val="4"/>
          <c:tx>
            <c:v>Stationary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'Elevator Motion'!$A$2:$A$3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7F02-4DC3-8F43-1431C3B7E217}"/>
            </c:ext>
          </c:extLst>
        </c:ser>
        <c:ser>
          <c:idx val="5"/>
          <c:order val="5"/>
          <c:tx>
            <c:v>Stationary</c:v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'Elevator Motion'!$A$13:$A$14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Motion'!$B$13:$B$14</c:f>
              <c:numCache>
                <c:formatCode>General</c:formatCode>
                <c:ptCount val="2"/>
                <c:pt idx="0">
                  <c:v>30</c:v>
                </c:pt>
                <c:pt idx="1">
                  <c:v>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7F02-4DC3-8F43-1431C3B7E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263232"/>
        <c:axId val="103269888"/>
        <c:extLst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'Elevator Motion'!$B$1</c15:sqref>
                        </c15:formulaRef>
                      </c:ext>
                    </c:extLst>
                    <c:strCache>
                      <c:ptCount val="1"/>
                      <c:pt idx="0">
                        <c:v>Position (m)</c:v>
                      </c:pt>
                    </c:strCache>
                  </c:strRef>
                </c:tx>
                <c:spPr>
                  <a:ln w="25400" cap="rnd">
                    <a:noFill/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'Elevator Motion'!$A$2:$A$14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0</c:v>
                      </c:pt>
                      <c:pt idx="1">
                        <c:v>1</c:v>
                      </c:pt>
                      <c:pt idx="2">
                        <c:v>2</c:v>
                      </c:pt>
                      <c:pt idx="3">
                        <c:v>3</c:v>
                      </c:pt>
                      <c:pt idx="4">
                        <c:v>4</c:v>
                      </c:pt>
                      <c:pt idx="5">
                        <c:v>5</c:v>
                      </c:pt>
                      <c:pt idx="6">
                        <c:v>6</c:v>
                      </c:pt>
                      <c:pt idx="7">
                        <c:v>7</c:v>
                      </c:pt>
                      <c:pt idx="8">
                        <c:v>8</c:v>
                      </c:pt>
                      <c:pt idx="9">
                        <c:v>9</c:v>
                      </c:pt>
                      <c:pt idx="10">
                        <c:v>10</c:v>
                      </c:pt>
                      <c:pt idx="11">
                        <c:v>11</c:v>
                      </c:pt>
                      <c:pt idx="12">
                        <c:v>12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'Elevator Motion'!$B$2:$B$14</c15:sqref>
                        </c15:formulaRef>
                      </c:ext>
                    </c:extLst>
                    <c:numCache>
                      <c:formatCode>General</c:formatCode>
                      <c:ptCount val="13"/>
                      <c:pt idx="0">
                        <c:v>0</c:v>
                      </c:pt>
                      <c:pt idx="1">
                        <c:v>0</c:v>
                      </c:pt>
                      <c:pt idx="2">
                        <c:v>1</c:v>
                      </c:pt>
                      <c:pt idx="3">
                        <c:v>4</c:v>
                      </c:pt>
                      <c:pt idx="4">
                        <c:v>8</c:v>
                      </c:pt>
                      <c:pt idx="5">
                        <c:v>12</c:v>
                      </c:pt>
                      <c:pt idx="6">
                        <c:v>16</c:v>
                      </c:pt>
                      <c:pt idx="7">
                        <c:v>20</c:v>
                      </c:pt>
                      <c:pt idx="8">
                        <c:v>24</c:v>
                      </c:pt>
                      <c:pt idx="9">
                        <c:v>27.5</c:v>
                      </c:pt>
                      <c:pt idx="10">
                        <c:v>29.1</c:v>
                      </c:pt>
                      <c:pt idx="11">
                        <c:v>30</c:v>
                      </c:pt>
                      <c:pt idx="12">
                        <c:v>30</c:v>
                      </c:pt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08-7F02-4DC3-8F43-1431C3B7E217}"/>
                  </c:ext>
                </c:extLst>
              </c15:ser>
            </c15:filteredScatterSeries>
          </c:ext>
        </c:extLst>
      </c:scatterChart>
      <c:valAx>
        <c:axId val="103263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69888"/>
        <c:crosses val="autoZero"/>
        <c:crossBetween val="midCat"/>
      </c:valAx>
      <c:valAx>
        <c:axId val="10326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Position (m)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632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'Elevator Motion'!$B$58</c:f>
              <c:strCache>
                <c:ptCount val="1"/>
                <c:pt idx="0">
                  <c:v>Velocity (m/s)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'Elevator Motion'!$A$59:$A$71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'Elevator Motion'!$B$59:$B$71</c:f>
              <c:numCache>
                <c:formatCode>0.00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2.6099999999999994</c:v>
                </c:pt>
                <c:pt idx="10">
                  <c:v>1.3100000000000005</c:v>
                </c:pt>
                <c:pt idx="11">
                  <c:v>9.9999999999997868E-3</c:v>
                </c:pt>
                <c:pt idx="12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816-49E1-B2EB-A980F16FE722}"/>
            </c:ext>
          </c:extLst>
        </c:ser>
        <c:ser>
          <c:idx val="1"/>
          <c:order val="1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Motion'!$A$59:$A$60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Motion'!$B$59:$B$60</c:f>
              <c:numCache>
                <c:formatCode>0.00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816-49E1-B2EB-A980F16FE722}"/>
            </c:ext>
          </c:extLst>
        </c:ser>
        <c:ser>
          <c:idx val="2"/>
          <c:order val="2"/>
          <c:tx>
            <c:v>Positive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Motion'!$A$60:$A$62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Motion'!$B$60:$B$62</c:f>
              <c:numCache>
                <c:formatCode>0.00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F816-49E1-B2EB-A980F16FE722}"/>
            </c:ext>
          </c:extLst>
        </c:ser>
        <c:ser>
          <c:idx val="3"/>
          <c:order val="3"/>
          <c:tx>
            <c:v>Constant Velocity</c:v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'Elevator Motion'!$A$62:$A$67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Motion'!$B$62:$B$67</c:f>
              <c:numCache>
                <c:formatCode>0.00</c:formatCode>
                <c:ptCount val="6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F816-49E1-B2EB-A980F16FE722}"/>
            </c:ext>
          </c:extLst>
        </c:ser>
        <c:ser>
          <c:idx val="4"/>
          <c:order val="4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Motion'!$A$67:$A$70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Motion'!$B$67:$B$70</c:f>
              <c:numCache>
                <c:formatCode>0.00</c:formatCode>
                <c:ptCount val="4"/>
                <c:pt idx="0">
                  <c:v>4</c:v>
                </c:pt>
                <c:pt idx="1">
                  <c:v>2.6099999999999994</c:v>
                </c:pt>
                <c:pt idx="2">
                  <c:v>1.3100000000000005</c:v>
                </c:pt>
                <c:pt idx="3">
                  <c:v>9.9999999999997868E-3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F816-49E1-B2EB-A980F16FE722}"/>
            </c:ext>
          </c:extLst>
        </c:ser>
        <c:ser>
          <c:idx val="5"/>
          <c:order val="5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Motion'!$A$70:$A$71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Motion'!$B$70:$B$71</c:f>
              <c:numCache>
                <c:formatCode>0.00</c:formatCode>
                <c:ptCount val="2"/>
                <c:pt idx="0">
                  <c:v>9.9999999999997868E-3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F816-49E1-B2EB-A980F16FE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482496"/>
        <c:axId val="103484416"/>
      </c:scatterChart>
      <c:valAx>
        <c:axId val="103482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84416"/>
        <c:crosses val="autoZero"/>
        <c:crossBetween val="midCat"/>
      </c:valAx>
      <c:valAx>
        <c:axId val="1034844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Velocity (m/s)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4824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87017286074217E-2"/>
          <c:y val="2.8738741592838069E-2"/>
          <c:w val="0.91690557640909653"/>
          <c:h val="0.90279763523563095"/>
        </c:manualLayout>
      </c:layout>
      <c:scatterChart>
        <c:scatterStyle val="lineMarker"/>
        <c:varyColors val="0"/>
        <c:ser>
          <c:idx val="6"/>
          <c:order val="0"/>
          <c:tx>
            <c:strRef>
              <c:f>'Elevator Motion'!$B$85</c:f>
              <c:strCache>
                <c:ptCount val="1"/>
                <c:pt idx="0">
                  <c:v>Acceleration (m/s2)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Motion'!$A$86:$A$98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8</c:v>
                </c:pt>
                <c:pt idx="12">
                  <c:v>9</c:v>
                </c:pt>
              </c:numCache>
            </c:numRef>
          </c:xVal>
          <c:yVal>
            <c:numRef>
              <c:f>'Elevator Motion'!$B$86:$B$98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-1.3</c:v>
                </c:pt>
                <c:pt idx="12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762-4D50-8E88-E3DCF369DC2B}"/>
            </c:ext>
          </c:extLst>
        </c:ser>
        <c:ser>
          <c:idx val="7"/>
          <c:order val="1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Motion'!$A$86:$A$87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Motion'!$B$86:$B$87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762-4D50-8E88-E3DCF369DC2B}"/>
            </c:ext>
          </c:extLst>
        </c:ser>
        <c:ser>
          <c:idx val="8"/>
          <c:order val="2"/>
          <c:tx>
            <c:v>Positive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Motion'!$A$88:$A$90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Motion'!$B$88:$B$90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762-4D50-8E88-E3DCF369DC2B}"/>
            </c:ext>
          </c:extLst>
        </c:ser>
        <c:ser>
          <c:idx val="9"/>
          <c:order val="3"/>
          <c:tx>
            <c:v>Constant Velocity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Motion'!$A$91:$A$96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Motion'!$B$91:$B$96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762-4D50-8E88-E3DCF369DC2B}"/>
            </c:ext>
          </c:extLst>
        </c:ser>
        <c:ser>
          <c:idx val="10"/>
          <c:order val="4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Motion'!$A$97:$A$100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Motion'!$B$97:$B$100</c:f>
              <c:numCache>
                <c:formatCode>General</c:formatCode>
                <c:ptCount val="4"/>
                <c:pt idx="0">
                  <c:v>-1.3</c:v>
                </c:pt>
                <c:pt idx="1">
                  <c:v>-1.3</c:v>
                </c:pt>
                <c:pt idx="2">
                  <c:v>-1.3</c:v>
                </c:pt>
                <c:pt idx="3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5762-4D50-8E88-E3DCF369DC2B}"/>
            </c:ext>
          </c:extLst>
        </c:ser>
        <c:ser>
          <c:idx val="11"/>
          <c:order val="5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'Elevator Motion'!$A$101:$A$102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Motion'!$B$101:$B$102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762-4D50-8E88-E3DCF369DC2B}"/>
            </c:ext>
          </c:extLst>
        </c:ser>
        <c:ser>
          <c:idx val="0"/>
          <c:order val="6"/>
          <c:tx>
            <c:strRef>
              <c:f>'Elevator Motion'!$B$85</c:f>
              <c:strCache>
                <c:ptCount val="1"/>
                <c:pt idx="0">
                  <c:v>Acceleration (m/s2)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'Elevator Motion'!$A$86:$A$98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  <c:pt idx="11">
                  <c:v>8</c:v>
                </c:pt>
                <c:pt idx="12">
                  <c:v>9</c:v>
                </c:pt>
              </c:numCache>
            </c:numRef>
          </c:xVal>
          <c:yVal>
            <c:numRef>
              <c:f>'Elevator Motion'!$B$86:$B$98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-1.3</c:v>
                </c:pt>
                <c:pt idx="12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762-4D50-8E88-E3DCF369DC2B}"/>
            </c:ext>
          </c:extLst>
        </c:ser>
        <c:ser>
          <c:idx val="1"/>
          <c:order val="7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Motion'!$A$86:$A$87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'Elevator Motion'!$B$86:$B$87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5762-4D50-8E88-E3DCF369DC2B}"/>
            </c:ext>
          </c:extLst>
        </c:ser>
        <c:ser>
          <c:idx val="2"/>
          <c:order val="8"/>
          <c:tx>
            <c:v>Positive Acceleration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Motion'!$A$88:$A$90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xVal>
          <c:yVal>
            <c:numRef>
              <c:f>'Elevator Motion'!$B$88:$B$90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5762-4D50-8E88-E3DCF369DC2B}"/>
            </c:ext>
          </c:extLst>
        </c:ser>
        <c:ser>
          <c:idx val="3"/>
          <c:order val="9"/>
          <c:tx>
            <c:v>Constant Velocity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Motion'!$A$91:$A$96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xVal>
          <c:yVal>
            <c:numRef>
              <c:f>'Elevator Motion'!$B$91:$B$96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5762-4D50-8E88-E3DCF369DC2B}"/>
            </c:ext>
          </c:extLst>
        </c:ser>
        <c:ser>
          <c:idx val="4"/>
          <c:order val="10"/>
          <c:tx>
            <c:v>Deceleration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trendline>
            <c:spPr>
              <a:ln w="317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Motion'!$A$97:$A$100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</c:numCache>
            </c:numRef>
          </c:xVal>
          <c:yVal>
            <c:numRef>
              <c:f>'Elevator Motion'!$B$97:$B$100</c:f>
              <c:numCache>
                <c:formatCode>General</c:formatCode>
                <c:ptCount val="4"/>
                <c:pt idx="0">
                  <c:v>-1.3</c:v>
                </c:pt>
                <c:pt idx="1">
                  <c:v>-1.3</c:v>
                </c:pt>
                <c:pt idx="2">
                  <c:v>-1.3</c:v>
                </c:pt>
                <c:pt idx="3">
                  <c:v>-1.3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5762-4D50-8E88-E3DCF369DC2B}"/>
            </c:ext>
          </c:extLst>
        </c:ser>
        <c:ser>
          <c:idx val="5"/>
          <c:order val="11"/>
          <c:tx>
            <c:v>Stationary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trendline>
            <c:spPr>
              <a:ln w="317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'Elevator Motion'!$A$101:$A$102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'Elevator Motion'!$B$101:$B$102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5762-4D50-8E88-E3DCF369D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216448"/>
        <c:axId val="104226816"/>
      </c:scatterChart>
      <c:valAx>
        <c:axId val="104216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226816"/>
        <c:crosses val="autoZero"/>
        <c:crossBetween val="midCat"/>
      </c:valAx>
      <c:valAx>
        <c:axId val="104226816"/>
        <c:scaling>
          <c:orientation val="minMax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Acceleration(m/s</a:t>
                </a:r>
                <a:r>
                  <a:rPr lang="en-US" baseline="30000"/>
                  <a:t>2</a:t>
                </a:r>
                <a:r>
                  <a:rPr lang="en-US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2164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0.1335</cdr:x>
      <cdr:y>0.12468</cdr:y>
    </cdr:from>
    <cdr:to>
      <cdr:x>0.78848</cdr:x>
      <cdr:y>0.78872</cdr:y>
    </cdr:to>
    <cdr:grpSp>
      <cdr:nvGrpSpPr>
        <cdr:cNvPr id="2" name="Group 1">
          <a:extLst xmlns:a="http://schemas.openxmlformats.org/drawingml/2006/main">
            <a:ext uri="{FF2B5EF4-FFF2-40B4-BE49-F238E27FC236}">
              <a16:creationId xmlns:a16="http://schemas.microsoft.com/office/drawing/2014/main" id="{5E7DB4FD-5740-4535-A647-9D9CE811C268}"/>
            </a:ext>
          </a:extLst>
        </cdr:cNvPr>
        <cdr:cNvGrpSpPr/>
      </cdr:nvGrpSpPr>
      <cdr:grpSpPr>
        <a:xfrm xmlns:a="http://schemas.openxmlformats.org/drawingml/2006/main">
          <a:off x="1341744" y="606074"/>
          <a:ext cx="6582888" cy="3227921"/>
          <a:chOff x="1341770" y="606069"/>
          <a:chExt cx="6582888" cy="3227917"/>
        </a:xfrm>
      </cdr:grpSpPr>
      <cdr:cxnSp macro="">
        <cdr:nvCxnSpPr>
          <cdr:cNvPr id="3" name="Straight Connector 2">
            <a:extLst xmlns:a="http://schemas.openxmlformats.org/drawingml/2006/main">
              <a:ext uri="{FF2B5EF4-FFF2-40B4-BE49-F238E27FC236}">
                <a16:creationId xmlns:a16="http://schemas.microsoft.com/office/drawing/2014/main" id="{402FAA46-071D-4D4F-BFB7-9B80D09ABA8F}"/>
              </a:ext>
            </a:extLst>
          </cdr:cNvPr>
          <cdr:cNvCxnSpPr/>
        </cdr:nvCxnSpPr>
        <cdr:spPr>
          <a:xfrm xmlns:a="http://schemas.openxmlformats.org/drawingml/2006/main">
            <a:off x="1341770" y="606069"/>
            <a:ext cx="0" cy="1959725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8" name="Straight Connector 3">
            <a:extLst xmlns:a="http://schemas.openxmlformats.org/drawingml/2006/main">
              <a:ext uri="{FF2B5EF4-FFF2-40B4-BE49-F238E27FC236}">
                <a16:creationId xmlns:a16="http://schemas.microsoft.com/office/drawing/2014/main" id="{60D13DDA-72C2-4FA2-874F-85C3F6650FD5}"/>
              </a:ext>
            </a:extLst>
          </cdr:cNvPr>
          <cdr:cNvCxnSpPr/>
        </cdr:nvCxnSpPr>
        <cdr:spPr>
          <a:xfrm xmlns:a="http://schemas.openxmlformats.org/drawingml/2006/main">
            <a:off x="2662867" y="632694"/>
            <a:ext cx="0" cy="1959726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9" name="Straight Connector 4">
            <a:extLst xmlns:a="http://schemas.openxmlformats.org/drawingml/2006/main">
              <a:ext uri="{FF2B5EF4-FFF2-40B4-BE49-F238E27FC236}">
                <a16:creationId xmlns:a16="http://schemas.microsoft.com/office/drawing/2014/main" id="{95D891D6-8AE5-41CF-B0AD-0E9891EE9326}"/>
              </a:ext>
            </a:extLst>
          </cdr:cNvPr>
          <cdr:cNvCxnSpPr/>
        </cdr:nvCxnSpPr>
        <cdr:spPr>
          <a:xfrm xmlns:a="http://schemas.openxmlformats.org/drawingml/2006/main">
            <a:off x="5952688" y="2553833"/>
            <a:ext cx="0" cy="1280153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10" name="Straight Connector 9">
            <a:extLst xmlns:a="http://schemas.openxmlformats.org/drawingml/2006/main">
              <a:ext uri="{FF2B5EF4-FFF2-40B4-BE49-F238E27FC236}">
                <a16:creationId xmlns:a16="http://schemas.microsoft.com/office/drawing/2014/main" id="{A7E5DB7A-2775-4842-BA2F-6F8E66A404BA}"/>
              </a:ext>
            </a:extLst>
          </cdr:cNvPr>
          <cdr:cNvCxnSpPr/>
        </cdr:nvCxnSpPr>
        <cdr:spPr>
          <a:xfrm xmlns:a="http://schemas.openxmlformats.org/drawingml/2006/main">
            <a:off x="7924658" y="2553832"/>
            <a:ext cx="0" cy="1280154"/>
          </a:xfrm>
          <a:prstGeom xmlns:a="http://schemas.openxmlformats.org/drawingml/2006/main" prst="line">
            <a:avLst/>
          </a:prstGeom>
          <a:ln xmlns:a="http://schemas.openxmlformats.org/drawingml/2006/main" w="31750">
            <a:solidFill>
              <a:schemeClr val="tx2"/>
            </a:solidFill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8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0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0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5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1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6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9A9ED-2B26-4D94-89C2-68CF3C919109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0A17A-33BB-4A39-AEF4-9033EC939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2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One Dimensional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Special Case of Uniform Acceleration</a:t>
            </a:r>
          </a:p>
        </p:txBody>
      </p:sp>
    </p:spTree>
    <p:extLst>
      <p:ext uri="{BB962C8B-B14F-4D97-AF65-F5344CB8AC3E}">
        <p14:creationId xmlns:p14="http://schemas.microsoft.com/office/powerpoint/2010/main" val="1062993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45969" y="240779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Now, let’s solve (1) for 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/>
              </p:cNvSpPr>
              <p:nvPr/>
            </p:nvSpPr>
            <p:spPr>
              <a:xfrm>
                <a:off x="1593274" y="751816"/>
                <a:ext cx="3304278" cy="58711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sz="2000" b="0" i="1" baseline="-25000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(1)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274" y="751816"/>
                <a:ext cx="3304278" cy="587111"/>
              </a:xfrm>
              <a:prstGeom prst="rect">
                <a:avLst/>
              </a:prstGeom>
              <a:blipFill rotWithShape="0">
                <a:blip r:embed="rId2"/>
                <a:stretch>
                  <a:fillRect t="-5155" r="-2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62653" y="1480781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And then substitute it into (3) to get rid of 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/>
              </p:cNvSpPr>
              <p:nvPr/>
            </p:nvSpPr>
            <p:spPr>
              <a:xfrm>
                <a:off x="4057294" y="3484548"/>
                <a:ext cx="4182035" cy="4710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000" b="0" i="1" baseline="300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baseline="3000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2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	          (4)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294" y="3484548"/>
                <a:ext cx="4182035" cy="471041"/>
              </a:xfrm>
              <a:prstGeom prst="rect">
                <a:avLst/>
              </a:prstGeom>
              <a:blipFill rotWithShape="0">
                <a:blip r:embed="rId3"/>
                <a:stretch>
                  <a:fillRect t="-7792" r="-1458" b="-7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45969" y="2874879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And using a little bit of algebra… we get…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>
                <a:spLocks/>
              </p:cNvSpPr>
              <p:nvPr/>
            </p:nvSpPr>
            <p:spPr>
              <a:xfrm>
                <a:off x="945969" y="2076013"/>
                <a:ext cx="4182035" cy="61176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 </m:t>
                    </m:r>
                    <m:box>
                      <m:box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(3)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969" y="2076013"/>
                <a:ext cx="4182035" cy="611769"/>
              </a:xfrm>
              <a:prstGeom prst="rect">
                <a:avLst/>
              </a:prstGeom>
              <a:blipFill rotWithShape="0">
                <a:blip r:embed="rId4"/>
                <a:stretch>
                  <a:fillRect t="-7000" r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eft Brace 18"/>
          <p:cNvSpPr/>
          <p:nvPr/>
        </p:nvSpPr>
        <p:spPr>
          <a:xfrm rot="16200000">
            <a:off x="8377856" y="975162"/>
            <a:ext cx="122511" cy="850041"/>
          </a:xfrm>
          <a:prstGeom prst="leftBrace">
            <a:avLst/>
          </a:prstGeom>
          <a:ln w="317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>
                <a:spLocks/>
              </p:cNvSpPr>
              <p:nvPr/>
            </p:nvSpPr>
            <p:spPr>
              <a:xfrm>
                <a:off x="6587190" y="751816"/>
                <a:ext cx="3304278" cy="59388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baseline="-250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𝑣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𝑣</m:t>
                        </m:r>
                        <m:r>
                          <a:rPr lang="en-US" sz="2000" i="1" baseline="-25000" dirty="0">
                            <a:latin typeface="Cambria Math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𝑜</m:t>
                        </m:r>
                      </m:num>
                      <m:den>
                        <m: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190" y="751816"/>
                <a:ext cx="3304278" cy="5938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ight Arrow 25"/>
          <p:cNvSpPr/>
          <p:nvPr/>
        </p:nvSpPr>
        <p:spPr>
          <a:xfrm>
            <a:off x="4897553" y="938364"/>
            <a:ext cx="1689638" cy="1815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123382" y="2263110"/>
            <a:ext cx="1668332" cy="213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>
                <a:spLocks/>
              </p:cNvSpPr>
              <p:nvPr/>
            </p:nvSpPr>
            <p:spPr>
              <a:xfrm>
                <a:off x="6791714" y="1963807"/>
                <a:ext cx="4182035" cy="79090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sz="2000" i="1" baseline="-25000" dirty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𝑜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𝑣</m:t>
                      </m:r>
                      <m:r>
                        <a:rPr lang="en-US" sz="2000" i="1" baseline="-25000" dirty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𝑜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baseline="-25000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000" b="0" i="1" dirty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+ </m:t>
                      </m:r>
                      <m:box>
                        <m:box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</m:ctrlPr>
                            </m:fPr>
                            <m:num>
                              <m:r>
                                <a:rPr lang="en-US" sz="20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20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 baseline="-25000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𝑣</m:t>
                                  </m:r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𝑜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714" y="1963807"/>
                <a:ext cx="4182035" cy="7909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8437419" y="1487406"/>
            <a:ext cx="1712858" cy="604630"/>
          </a:xfrm>
          <a:custGeom>
            <a:avLst/>
            <a:gdLst>
              <a:gd name="connsiteX0" fmla="*/ 0 w 1371600"/>
              <a:gd name="connsiteY0" fmla="*/ 0 h 512618"/>
              <a:gd name="connsiteX1" fmla="*/ 193963 w 1371600"/>
              <a:gd name="connsiteY1" fmla="*/ 152400 h 512618"/>
              <a:gd name="connsiteX2" fmla="*/ 1136072 w 1371600"/>
              <a:gd name="connsiteY2" fmla="*/ 249382 h 512618"/>
              <a:gd name="connsiteX3" fmla="*/ 1371600 w 1371600"/>
              <a:gd name="connsiteY3" fmla="*/ 512618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0" h="512618">
                <a:moveTo>
                  <a:pt x="0" y="0"/>
                </a:moveTo>
                <a:cubicBezTo>
                  <a:pt x="2309" y="55418"/>
                  <a:pt x="4618" y="110836"/>
                  <a:pt x="193963" y="152400"/>
                </a:cubicBezTo>
                <a:cubicBezTo>
                  <a:pt x="383308" y="193964"/>
                  <a:pt x="939799" y="189346"/>
                  <a:pt x="1136072" y="249382"/>
                </a:cubicBezTo>
                <a:cubicBezTo>
                  <a:pt x="1332345" y="309418"/>
                  <a:pt x="1351972" y="411018"/>
                  <a:pt x="1371600" y="512618"/>
                </a:cubicBezTo>
              </a:path>
            </a:pathLst>
          </a:custGeom>
          <a:noFill/>
          <a:ln w="28575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8437419" y="1475344"/>
            <a:ext cx="212192" cy="616692"/>
          </a:xfrm>
          <a:custGeom>
            <a:avLst/>
            <a:gdLst>
              <a:gd name="connsiteX0" fmla="*/ 0 w 357352"/>
              <a:gd name="connsiteY0" fmla="*/ 0 h 704193"/>
              <a:gd name="connsiteX1" fmla="*/ 189186 w 357352"/>
              <a:gd name="connsiteY1" fmla="*/ 252248 h 704193"/>
              <a:gd name="connsiteX2" fmla="*/ 357352 w 357352"/>
              <a:gd name="connsiteY2" fmla="*/ 704193 h 704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7352" h="704193">
                <a:moveTo>
                  <a:pt x="0" y="0"/>
                </a:moveTo>
                <a:cubicBezTo>
                  <a:pt x="64813" y="67441"/>
                  <a:pt x="129627" y="134883"/>
                  <a:pt x="189186" y="252248"/>
                </a:cubicBezTo>
                <a:cubicBezTo>
                  <a:pt x="248745" y="369613"/>
                  <a:pt x="303048" y="536903"/>
                  <a:pt x="357352" y="704193"/>
                </a:cubicBezTo>
              </a:path>
            </a:pathLst>
          </a:custGeom>
          <a:noFill/>
          <a:ln w="28575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1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0" grpId="0" animBg="1"/>
      <p:bldP spid="14" grpId="0" animBg="1"/>
      <p:bldP spid="17" grpId="0" animBg="1"/>
      <p:bldP spid="18" grpId="0" animBg="1"/>
      <p:bldP spid="19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45969" y="240779"/>
                <a:ext cx="10011096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Lastly, we can solve (1) for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</m:oMath>
                </a14:m>
                <a:r>
                  <a:rPr lang="en-US" dirty="0"/>
                  <a:t> and substitute into (3) 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969" y="240779"/>
                <a:ext cx="1001109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48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/>
              </p:cNvSpPr>
              <p:nvPr/>
            </p:nvSpPr>
            <p:spPr>
              <a:xfrm>
                <a:off x="1593274" y="751816"/>
                <a:ext cx="3304278" cy="58711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sz="2000" b="0" i="1" baseline="-25000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(1)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274" y="751816"/>
                <a:ext cx="3304278" cy="587111"/>
              </a:xfrm>
              <a:prstGeom prst="rect">
                <a:avLst/>
              </a:prstGeom>
              <a:blipFill rotWithShape="0">
                <a:blip r:embed="rId3"/>
                <a:stretch>
                  <a:fillRect t="-5155" r="-2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62653" y="1480781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And then substitute it into (3) to get rid of t.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45969" y="2874879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And using a little bit of algebra once more, we get…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>
                <a:spLocks/>
              </p:cNvSpPr>
              <p:nvPr/>
            </p:nvSpPr>
            <p:spPr>
              <a:xfrm>
                <a:off x="945969" y="2076013"/>
                <a:ext cx="4182035" cy="61176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 </m:t>
                    </m:r>
                    <m:box>
                      <m:box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(3)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969" y="2076013"/>
                <a:ext cx="4182035" cy="611769"/>
              </a:xfrm>
              <a:prstGeom prst="rect">
                <a:avLst/>
              </a:prstGeom>
              <a:blipFill rotWithShape="0">
                <a:blip r:embed="rId4"/>
                <a:stretch>
                  <a:fillRect t="-7000" r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eft Brace 18"/>
          <p:cNvSpPr/>
          <p:nvPr/>
        </p:nvSpPr>
        <p:spPr>
          <a:xfrm rot="16200000">
            <a:off x="7878725" y="1065636"/>
            <a:ext cx="122511" cy="608182"/>
          </a:xfrm>
          <a:prstGeom prst="leftBrace">
            <a:avLst/>
          </a:prstGeom>
          <a:ln w="317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>
                <a:spLocks/>
              </p:cNvSpPr>
              <p:nvPr/>
            </p:nvSpPr>
            <p:spPr>
              <a:xfrm>
                <a:off x="6587190" y="751816"/>
                <a:ext cx="3304278" cy="59388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− 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	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190" y="751816"/>
                <a:ext cx="3304278" cy="5938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ight Arrow 25"/>
          <p:cNvSpPr/>
          <p:nvPr/>
        </p:nvSpPr>
        <p:spPr>
          <a:xfrm>
            <a:off x="4897553" y="938364"/>
            <a:ext cx="1689638" cy="1815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123382" y="2263110"/>
            <a:ext cx="1668332" cy="213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>
                <a:spLocks/>
              </p:cNvSpPr>
              <p:nvPr/>
            </p:nvSpPr>
            <p:spPr>
              <a:xfrm>
                <a:off x="6791714" y="2048549"/>
                <a:ext cx="4182035" cy="64491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(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− 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 dirty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)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 </m:t>
                    </m:r>
                    <m:box>
                      <m:box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en-US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714" y="2048549"/>
                <a:ext cx="4182035" cy="644917"/>
              </a:xfrm>
              <a:prstGeom prst="rect">
                <a:avLst/>
              </a:prstGeom>
              <a:blipFill rotWithShape="0">
                <a:blip r:embed="rId6"/>
                <a:stretch>
                  <a:fillRect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 29"/>
          <p:cNvSpPr/>
          <p:nvPr/>
        </p:nvSpPr>
        <p:spPr>
          <a:xfrm>
            <a:off x="7943608" y="1538453"/>
            <a:ext cx="981340" cy="512618"/>
          </a:xfrm>
          <a:custGeom>
            <a:avLst/>
            <a:gdLst>
              <a:gd name="connsiteX0" fmla="*/ 0 w 1371600"/>
              <a:gd name="connsiteY0" fmla="*/ 0 h 512618"/>
              <a:gd name="connsiteX1" fmla="*/ 193963 w 1371600"/>
              <a:gd name="connsiteY1" fmla="*/ 152400 h 512618"/>
              <a:gd name="connsiteX2" fmla="*/ 1136072 w 1371600"/>
              <a:gd name="connsiteY2" fmla="*/ 249382 h 512618"/>
              <a:gd name="connsiteX3" fmla="*/ 1371600 w 1371600"/>
              <a:gd name="connsiteY3" fmla="*/ 512618 h 512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0" h="512618">
                <a:moveTo>
                  <a:pt x="0" y="0"/>
                </a:moveTo>
                <a:cubicBezTo>
                  <a:pt x="2309" y="55418"/>
                  <a:pt x="4618" y="110836"/>
                  <a:pt x="193963" y="152400"/>
                </a:cubicBezTo>
                <a:cubicBezTo>
                  <a:pt x="383308" y="193964"/>
                  <a:pt x="939799" y="189346"/>
                  <a:pt x="1136072" y="249382"/>
                </a:cubicBezTo>
                <a:cubicBezTo>
                  <a:pt x="1332345" y="309418"/>
                  <a:pt x="1351972" y="411018"/>
                  <a:pt x="1371600" y="512618"/>
                </a:cubicBezTo>
              </a:path>
            </a:pathLst>
          </a:custGeom>
          <a:noFill/>
          <a:ln w="28575"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>
                <a:spLocks/>
              </p:cNvSpPr>
              <p:nvPr/>
            </p:nvSpPr>
            <p:spPr>
              <a:xfrm>
                <a:off x="3877183" y="3425624"/>
                <a:ext cx="4182035" cy="4710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−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 </m:t>
                    </m:r>
                    <m:box>
                      <m:box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(5)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183" y="3425624"/>
                <a:ext cx="4182035" cy="471041"/>
              </a:xfrm>
              <a:prstGeom prst="rect">
                <a:avLst/>
              </a:prstGeom>
              <a:blipFill rotWithShape="0">
                <a:blip r:embed="rId7"/>
                <a:stretch>
                  <a:fillRect t="-9091" r="-1603" b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431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 animBg="1"/>
      <p:bldP spid="10" grpId="0" animBg="1"/>
      <p:bldP spid="17" grpId="0" animBg="1"/>
      <p:bldP spid="18" grpId="0" animBg="1"/>
      <p:bldP spid="19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FIVE” for Physics when the Acceleration is Constant.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596964"/>
                  </p:ext>
                </p:extLst>
              </p:nvPr>
            </p:nvGraphicFramePr>
            <p:xfrm>
              <a:off x="838200" y="1825625"/>
              <a:ext cx="10515600" cy="3979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505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Equation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Equation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Missing Quantity / Variable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𝑣</m:t>
                                </m:r>
                                <m:r>
                                  <a:rPr lang="en-US" sz="2400" i="1" baseline="-25000" dirty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𝑜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+</m:t>
                                </m:r>
                                <m:r>
                                  <a:rPr lang="en-US" sz="2400" b="0" i="1" baseline="-25000" dirty="0" smtClean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 </m:t>
                                </m:r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𝑥</m:t>
                                </m:r>
                                <m:r>
                                  <a:rPr lang="en-US" sz="2400" i="1" baseline="-25000" dirty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𝑜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lang="en-US" sz="2400" i="1" baseline="-25000" dirty="0" err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𝑎𝑣𝑔</m:t>
                                </m:r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d>
                                  <m:dPr>
                                    <m:ctrl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  <m:r>
                                      <a:rPr lang="en-US" sz="2400" b="0" i="1" baseline="-25000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𝑜</m:t>
                                    </m:r>
                                    <m:r>
                                      <a:rPr lang="en-US" sz="2400" b="0" i="1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2400" b="0" i="1" dirty="0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𝑡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+ </m:t>
                              </m:r>
                              <m:box>
                                <m:box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24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𝑣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  <m:r>
                                <a:rPr lang="en-US" sz="2400" b="0" i="1" baseline="30000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baseline="30000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+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 dirty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i="1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</m:oMath>
                          </a14:m>
                          <a:r>
                            <a:rPr lang="en-US" sz="2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)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dirty="0" smtClean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en-US" sz="2400" i="1" baseline="-25000" dirty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=</m:t>
                              </m:r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𝑡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 </m:t>
                              </m:r>
                              <m:box>
                                <m:boxPr>
                                  <m:ctrlPr>
                                    <a:rPr lang="en-US" sz="24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b="0" i="1" dirty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dirty="0" smtClean="0">
                                          <a:latin typeface="Cambria Math"/>
                                          <a:cs typeface="Times New Roman" panose="02020603050405020304" pitchFamily="18" charset="0"/>
                                          <a:sym typeface="Symbol" panose="05050102010706020507" pitchFamily="18" charset="2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a:rPr lang="en-US" sz="2400" i="1" dirty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b="0" i="1" dirty="0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2400" baseline="300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𝑣</m:t>
                                </m:r>
                                <m:r>
                                  <a:rPr lang="en-US" sz="2400" i="1" baseline="-25000" dirty="0">
                                    <a:latin typeface="Cambria Math"/>
                                    <a:cs typeface="Times New Roman" panose="02020603050405020304" pitchFamily="18" charset="0"/>
                                    <a:sym typeface="Symbol" panose="05050102010706020507" pitchFamily="18" charset="2"/>
                                  </a:rPr>
                                  <m:t>𝑜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596964"/>
                  </p:ext>
                </p:extLst>
              </p:nvPr>
            </p:nvGraphicFramePr>
            <p:xfrm>
              <a:off x="838200" y="1825625"/>
              <a:ext cx="10515600" cy="39794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/>
                    <a:gridCol w="3505200"/>
                    <a:gridCol w="3505200"/>
                  </a:tblGrid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Equation #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Equation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Missing Quantity / Variable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1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104587" r="-100521" b="-4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104587" r="-696" b="-4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204587" r="-100521" b="-3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204587" r="-696" b="-3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3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304587" r="-100521" b="-2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304587" r="-696" b="-2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4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404587" r="-100521" b="-10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404587" r="-696" b="-104587"/>
                          </a:stretch>
                        </a:blipFill>
                      </a:tcPr>
                    </a:tc>
                  </a:tr>
                  <a:tr h="66323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5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100000" t="-504587" r="-100521" b="-45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0">
                          <a:blip r:embed="rId2"/>
                          <a:stretch>
                            <a:fillRect l="-200348" t="-504587" r="-696" b="-458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685800" y="5939990"/>
            <a:ext cx="10820400" cy="64267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noAutofit/>
          </a:bodyPr>
          <a:lstStyle/>
          <a:p>
            <a:r>
              <a:rPr lang="en-US" dirty="0"/>
              <a:t>These equations are useful when the acceleration is constant and you are missing a particular variable.</a:t>
            </a:r>
          </a:p>
        </p:txBody>
      </p:sp>
    </p:spTree>
    <p:extLst>
      <p:ext uri="{BB962C8B-B14F-4D97-AF65-F5344CB8AC3E}">
        <p14:creationId xmlns:p14="http://schemas.microsoft.com/office/powerpoint/2010/main" val="369467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1891"/>
            <a:ext cx="10515600" cy="1325563"/>
          </a:xfrm>
        </p:spPr>
        <p:txBody>
          <a:bodyPr/>
          <a:lstStyle/>
          <a:p>
            <a:r>
              <a:rPr lang="en-US" dirty="0"/>
              <a:t>The Last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630"/>
            <a:ext cx="10515600" cy="4549684"/>
          </a:xfrm>
        </p:spPr>
        <p:txBody>
          <a:bodyPr>
            <a:normAutofit/>
          </a:bodyPr>
          <a:lstStyle/>
          <a:p>
            <a:r>
              <a:rPr lang="en-US" dirty="0"/>
              <a:t>During the last lecture, we discussed:</a:t>
            </a:r>
          </a:p>
          <a:p>
            <a:pPr lvl="1"/>
            <a:r>
              <a:rPr lang="en-US" dirty="0"/>
              <a:t>Position</a:t>
            </a:r>
          </a:p>
          <a:p>
            <a:pPr lvl="1"/>
            <a:r>
              <a:rPr lang="en-US" dirty="0"/>
              <a:t>Displacement</a:t>
            </a:r>
          </a:p>
          <a:p>
            <a:pPr lvl="1"/>
            <a:r>
              <a:rPr lang="en-US" dirty="0"/>
              <a:t>Distance</a:t>
            </a:r>
          </a:p>
          <a:p>
            <a:pPr lvl="1"/>
            <a:r>
              <a:rPr lang="en-US" dirty="0"/>
              <a:t>Average velocity</a:t>
            </a:r>
          </a:p>
          <a:p>
            <a:pPr lvl="1"/>
            <a:r>
              <a:rPr lang="en-US" dirty="0"/>
              <a:t>Speed</a:t>
            </a:r>
          </a:p>
          <a:p>
            <a:pPr lvl="1"/>
            <a:r>
              <a:rPr lang="en-US" dirty="0"/>
              <a:t>Instantaneous speed</a:t>
            </a:r>
          </a:p>
          <a:p>
            <a:pPr lvl="1"/>
            <a:r>
              <a:rPr lang="en-US" dirty="0"/>
              <a:t>And a little bit of calculus</a:t>
            </a:r>
          </a:p>
          <a:p>
            <a:r>
              <a:rPr lang="en-US" dirty="0"/>
              <a:t>Today we will discuss the special case of uniform acceleration, and derive the “big five”…., yes by using a little calculus.</a:t>
            </a:r>
          </a:p>
        </p:txBody>
      </p:sp>
    </p:spTree>
    <p:extLst>
      <p:ext uri="{BB962C8B-B14F-4D97-AF65-F5344CB8AC3E}">
        <p14:creationId xmlns:p14="http://schemas.microsoft.com/office/powerpoint/2010/main" val="122103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1891"/>
            <a:ext cx="10515600" cy="1325563"/>
          </a:xfrm>
        </p:spPr>
        <p:txBody>
          <a:bodyPr/>
          <a:lstStyle/>
          <a:p>
            <a:r>
              <a:rPr lang="en-US" dirty="0"/>
              <a:t>What does the position vs. time data look like for an elevator?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512" y="1393371"/>
            <a:ext cx="8781288" cy="5225143"/>
          </a:xfrm>
        </p:spPr>
        <p:txBody>
          <a:bodyPr>
            <a:normAutofit/>
          </a:bodyPr>
          <a:lstStyle/>
          <a:p>
            <a:r>
              <a:rPr lang="en-US" dirty="0"/>
              <a:t>We can clearly see from the data that the position does not change for the first or last second.</a:t>
            </a:r>
          </a:p>
          <a:p>
            <a:r>
              <a:rPr lang="en-US" dirty="0"/>
              <a:t>However, what does its motion look like in between?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94320"/>
              </p:ext>
            </p:extLst>
          </p:nvPr>
        </p:nvGraphicFramePr>
        <p:xfrm>
          <a:off x="838200" y="1767840"/>
          <a:ext cx="1333500" cy="379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Time (s)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Position (m)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29.1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854944"/>
              </p:ext>
            </p:extLst>
          </p:nvPr>
        </p:nvGraphicFramePr>
        <p:xfrm>
          <a:off x="2331719" y="3004684"/>
          <a:ext cx="8729115" cy="359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3001866" y="4949863"/>
            <a:ext cx="1577182" cy="767415"/>
            <a:chOff x="3001866" y="4949863"/>
            <a:chExt cx="1577182" cy="767415"/>
          </a:xfrm>
        </p:grpSpPr>
        <p:sp>
          <p:nvSpPr>
            <p:cNvPr id="7" name="Left Brace 6"/>
            <p:cNvSpPr/>
            <p:nvPr/>
          </p:nvSpPr>
          <p:spPr>
            <a:xfrm rot="4193782">
              <a:off x="3814199" y="5005786"/>
              <a:ext cx="255110" cy="116787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20371772">
              <a:off x="3001866" y="4949863"/>
              <a:ext cx="1577182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Positive Acceleration</a:t>
              </a:r>
            </a:p>
            <a:p>
              <a:r>
                <a:rPr lang="en-US" sz="1200" dirty="0"/>
                <a:t>(increasing speed)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484375" y="4212836"/>
            <a:ext cx="2701378" cy="575094"/>
            <a:chOff x="4484375" y="4212836"/>
            <a:chExt cx="2701378" cy="575094"/>
          </a:xfrm>
        </p:grpSpPr>
        <p:sp>
          <p:nvSpPr>
            <p:cNvPr id="8" name="Left Brace 7"/>
            <p:cNvSpPr/>
            <p:nvPr/>
          </p:nvSpPr>
          <p:spPr>
            <a:xfrm rot="3600000">
              <a:off x="5701494" y="3303671"/>
              <a:ext cx="267140" cy="2701378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 rot="19800337">
              <a:off x="5069915" y="4212836"/>
              <a:ext cx="1175200" cy="276999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Constant Speed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141536" y="2922795"/>
            <a:ext cx="1392696" cy="781896"/>
            <a:chOff x="7141536" y="2922795"/>
            <a:chExt cx="1392696" cy="781896"/>
          </a:xfrm>
        </p:grpSpPr>
        <p:sp>
          <p:nvSpPr>
            <p:cNvPr id="9" name="Left Brace 8"/>
            <p:cNvSpPr/>
            <p:nvPr/>
          </p:nvSpPr>
          <p:spPr>
            <a:xfrm rot="4380000">
              <a:off x="7822740" y="2993199"/>
              <a:ext cx="255110" cy="116787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20606751">
              <a:off x="7141536" y="2922795"/>
              <a:ext cx="1348662" cy="461665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Deceleration</a:t>
              </a:r>
            </a:p>
            <a:p>
              <a:r>
                <a:rPr lang="en-US" sz="1200" dirty="0"/>
                <a:t>(decreasing speed)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41419" y="6262094"/>
                <a:ext cx="2498005" cy="387863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Slope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200" dirty="0" smtClean="0">
                            <a:sym typeface="Symbol" panose="05050102010706020507" pitchFamily="18" charset="2"/>
                          </a:rPr>
                          <m:t></m:t>
                        </m:r>
                        <m:r>
                          <m:rPr>
                            <m:nor/>
                          </m:rPr>
                          <a:rPr lang="en-US" sz="12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en-US" sz="12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200" dirty="0" smtClean="0">
                            <a:sym typeface="Symbol" panose="05050102010706020507" pitchFamily="18" charset="2"/>
                          </a:rPr>
                          <m:t></m:t>
                        </m:r>
                        <m:r>
                          <m:rPr>
                            <m:nor/>
                          </m:rPr>
                          <a:rPr lang="en-US" sz="1200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sz="120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1600" dirty="0"/>
                  <a:t> equals the speed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1419" y="6262094"/>
                <a:ext cx="2498005" cy="387863"/>
              </a:xfrm>
              <a:prstGeom prst="rect">
                <a:avLst/>
              </a:prstGeom>
              <a:blipFill rotWithShape="0">
                <a:blip r:embed="rId3"/>
                <a:stretch>
                  <a:fillRect l="-1467"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 14"/>
          <p:cNvSpPr/>
          <p:nvPr/>
        </p:nvSpPr>
        <p:spPr>
          <a:xfrm>
            <a:off x="5875020" y="4994910"/>
            <a:ext cx="2263140" cy="1451610"/>
          </a:xfrm>
          <a:custGeom>
            <a:avLst/>
            <a:gdLst>
              <a:gd name="connsiteX0" fmla="*/ 2263140 w 2263140"/>
              <a:gd name="connsiteY0" fmla="*/ 1451610 h 1451610"/>
              <a:gd name="connsiteX1" fmla="*/ 765810 w 2263140"/>
              <a:gd name="connsiteY1" fmla="*/ 1108710 h 1451610"/>
              <a:gd name="connsiteX2" fmla="*/ 0 w 2263140"/>
              <a:gd name="connsiteY2" fmla="*/ 0 h 1451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63140" h="1451610">
                <a:moveTo>
                  <a:pt x="2263140" y="1451610"/>
                </a:moveTo>
                <a:cubicBezTo>
                  <a:pt x="1703070" y="1401127"/>
                  <a:pt x="1143000" y="1350645"/>
                  <a:pt x="765810" y="1108710"/>
                </a:cubicBezTo>
                <a:cubicBezTo>
                  <a:pt x="388620" y="866775"/>
                  <a:pt x="194310" y="433387"/>
                  <a:pt x="0" y="0"/>
                </a:cubicBezTo>
              </a:path>
            </a:pathLst>
          </a:custGeom>
          <a:noFill/>
          <a:ln w="25400">
            <a:solidFill>
              <a:srgbClr val="7030A0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609979" y="4033053"/>
            <a:ext cx="3010020" cy="1778188"/>
            <a:chOff x="4609979" y="4033053"/>
            <a:chExt cx="3010020" cy="1778188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4609979" y="5672742"/>
              <a:ext cx="2862413" cy="37091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cxnSpLocks noChangeAspect="1"/>
            </p:cNvCxnSpPr>
            <p:nvPr/>
          </p:nvCxnSpPr>
          <p:spPr>
            <a:xfrm>
              <a:off x="7452661" y="4033053"/>
              <a:ext cx="21361" cy="1648444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326869" y="4839331"/>
              <a:ext cx="29313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>
                  <a:sym typeface="Symbol" panose="05050102010706020507" pitchFamily="18" charset="2"/>
                </a:rPr>
                <a:t>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sym typeface="Symbol" panose="05050102010706020507" pitchFamily="18" charset="2"/>
                </a:rPr>
                <a:t>y</a:t>
              </a:r>
              <a:endParaRPr lang="en-US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25196" y="5534242"/>
              <a:ext cx="29313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>
                  <a:sym typeface="Symbol" panose="05050102010706020507" pitchFamily="18" charset="2"/>
                </a:rPr>
                <a:t>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sym typeface="Symbol" panose="05050102010706020507" pitchFamily="18" charset="2"/>
                </a:rPr>
                <a:t>t</a:t>
              </a:r>
              <a:endParaRPr lang="en-US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36021" y="6266390"/>
            <a:ext cx="1540128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increasing slope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278356" y="4049358"/>
            <a:ext cx="1605009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decreasing slope</a:t>
            </a:r>
          </a:p>
        </p:txBody>
      </p:sp>
      <p:sp>
        <p:nvSpPr>
          <p:cNvPr id="32" name="Freeform 31"/>
          <p:cNvSpPr/>
          <p:nvPr/>
        </p:nvSpPr>
        <p:spPr>
          <a:xfrm>
            <a:off x="1979407" y="5948979"/>
            <a:ext cx="2220679" cy="583082"/>
          </a:xfrm>
          <a:custGeom>
            <a:avLst/>
            <a:gdLst>
              <a:gd name="connsiteX0" fmla="*/ 0 w 2220679"/>
              <a:gd name="connsiteY0" fmla="*/ 516367 h 583082"/>
              <a:gd name="connsiteX1" fmla="*/ 2033195 w 2220679"/>
              <a:gd name="connsiteY1" fmla="*/ 537882 h 583082"/>
              <a:gd name="connsiteX2" fmla="*/ 2130014 w 2220679"/>
              <a:gd name="connsiteY2" fmla="*/ 0 h 58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679" h="583082">
                <a:moveTo>
                  <a:pt x="0" y="516367"/>
                </a:moveTo>
                <a:cubicBezTo>
                  <a:pt x="839096" y="570155"/>
                  <a:pt x="1678193" y="623943"/>
                  <a:pt x="2033195" y="537882"/>
                </a:cubicBezTo>
                <a:cubicBezTo>
                  <a:pt x="2388197" y="451821"/>
                  <a:pt x="2130014" y="0"/>
                  <a:pt x="2130014" y="0"/>
                </a:cubicBezTo>
              </a:path>
            </a:pathLst>
          </a:custGeom>
          <a:noFill/>
          <a:ln w="25400">
            <a:solidFill>
              <a:srgbClr val="7030A0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8046720" y="3840480"/>
            <a:ext cx="1226372" cy="432982"/>
          </a:xfrm>
          <a:custGeom>
            <a:avLst/>
            <a:gdLst>
              <a:gd name="connsiteX0" fmla="*/ 1226372 w 1226372"/>
              <a:gd name="connsiteY0" fmla="*/ 387275 h 432982"/>
              <a:gd name="connsiteX1" fmla="*/ 311972 w 1226372"/>
              <a:gd name="connsiteY1" fmla="*/ 398033 h 432982"/>
              <a:gd name="connsiteX2" fmla="*/ 0 w 1226372"/>
              <a:gd name="connsiteY2" fmla="*/ 0 h 432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6372" h="432982">
                <a:moveTo>
                  <a:pt x="1226372" y="387275"/>
                </a:moveTo>
                <a:cubicBezTo>
                  <a:pt x="871369" y="424927"/>
                  <a:pt x="516367" y="462579"/>
                  <a:pt x="311972" y="398033"/>
                </a:cubicBezTo>
                <a:cubicBezTo>
                  <a:pt x="107577" y="333487"/>
                  <a:pt x="53788" y="166743"/>
                  <a:pt x="0" y="0"/>
                </a:cubicBezTo>
              </a:path>
            </a:pathLst>
          </a:custGeom>
          <a:noFill/>
          <a:ln w="25400">
            <a:solidFill>
              <a:srgbClr val="7030A0"/>
            </a:solidFill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2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30000" decel="3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>
        <p:bldAsOne/>
      </p:bldGraphic>
      <p:bldP spid="13" grpId="0" animBg="1"/>
      <p:bldP spid="15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7100126"/>
              </p:ext>
            </p:extLst>
          </p:nvPr>
        </p:nvGraphicFramePr>
        <p:xfrm>
          <a:off x="838200" y="1674875"/>
          <a:ext cx="10066830" cy="490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A Mathematical Description of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7687"/>
            <a:ext cx="10515600" cy="5257799"/>
          </a:xfrm>
        </p:spPr>
        <p:txBody>
          <a:bodyPr>
            <a:normAutofit/>
          </a:bodyPr>
          <a:lstStyle/>
          <a:p>
            <a:r>
              <a:rPr lang="en-US" dirty="0"/>
              <a:t>How can the motion of the elevator be represented mathematically?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60165" y="3960192"/>
            <a:ext cx="4147457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With the exception of the first and last second of the dataset, the motion of the elevator can be broken up into three distinct segments: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Positive acceleration from 1 – 3 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Constant speed from 3 – 8 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Negative acceleration from 8 – 11s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911482" y="1841226"/>
            <a:ext cx="3724286" cy="738994"/>
            <a:chOff x="4911482" y="1841226"/>
            <a:chExt cx="3724286" cy="738994"/>
          </a:xfrm>
        </p:grpSpPr>
        <p:sp>
          <p:nvSpPr>
            <p:cNvPr id="11" name="Rectangle 10"/>
            <p:cNvSpPr/>
            <p:nvPr/>
          </p:nvSpPr>
          <p:spPr>
            <a:xfrm>
              <a:off x="4911482" y="1841226"/>
              <a:ext cx="2691763" cy="36933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txBody>
            <a:bodyPr wrap="none">
              <a:spAutoFit/>
            </a:bodyPr>
            <a:lstStyle/>
            <a:p>
              <a:pPr algn="ctr">
                <a:defRPr sz="1800" b="0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>
                  <a:solidFill>
                    <a:srgbClr val="FFC000"/>
                  </a:solidFill>
                </a:rPr>
                <a:t>y = -0.65t</a:t>
              </a:r>
              <a:r>
                <a:rPr lang="en-US" b="1" baseline="30000" dirty="0">
                  <a:solidFill>
                    <a:srgbClr val="FFC000"/>
                  </a:solidFill>
                </a:rPr>
                <a:t>2</a:t>
              </a:r>
              <a:r>
                <a:rPr lang="en-US" b="1" dirty="0">
                  <a:solidFill>
                    <a:srgbClr val="FFC000"/>
                  </a:solidFill>
                </a:rPr>
                <a:t> + 14.31t - 48.82</a:t>
              </a:r>
            </a:p>
          </p:txBody>
        </p:sp>
        <p:sp>
          <p:nvSpPr>
            <p:cNvPr id="14" name="Left Brace 13"/>
            <p:cNvSpPr/>
            <p:nvPr/>
          </p:nvSpPr>
          <p:spPr>
            <a:xfrm rot="4422935">
              <a:off x="7462205" y="1406657"/>
              <a:ext cx="282084" cy="2065042"/>
            </a:xfrm>
            <a:prstGeom prst="lef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77699" y="3464886"/>
            <a:ext cx="4067567" cy="687875"/>
            <a:chOff x="2877699" y="3464886"/>
            <a:chExt cx="4067567" cy="687875"/>
          </a:xfrm>
        </p:grpSpPr>
        <p:sp>
          <p:nvSpPr>
            <p:cNvPr id="12" name="Rectangle 11"/>
            <p:cNvSpPr/>
            <p:nvPr/>
          </p:nvSpPr>
          <p:spPr>
            <a:xfrm>
              <a:off x="3125301" y="3464886"/>
              <a:ext cx="1595309" cy="369332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>
              <a:spAutoFit/>
            </a:bodyPr>
            <a:lstStyle/>
            <a:p>
              <a:pPr algn="ctr">
                <a:defRPr sz="1800" b="1" i="0" u="none" strike="noStrike" kern="1200" baseline="0">
                  <a:solidFill>
                    <a:prstClr val="black">
                      <a:lumMod val="65000"/>
                      <a:lumOff val="35000"/>
                    </a:prstClr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/>
                <a:t>y = 4.00t - 8.00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 rot="3215541">
              <a:off x="4750264" y="1957758"/>
              <a:ext cx="322438" cy="4067567"/>
            </a:xfrm>
            <a:prstGeom prst="lef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162081" y="5903042"/>
            <a:ext cx="2534260" cy="678577"/>
            <a:chOff x="2162081" y="5903042"/>
            <a:chExt cx="2534260" cy="678577"/>
          </a:xfrm>
        </p:grpSpPr>
        <p:sp>
          <p:nvSpPr>
            <p:cNvPr id="13" name="Rectangle 12"/>
            <p:cNvSpPr/>
            <p:nvPr/>
          </p:nvSpPr>
          <p:spPr>
            <a:xfrm>
              <a:off x="2676236" y="6212287"/>
              <a:ext cx="2020105" cy="36933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none">
              <a:spAutoFit/>
            </a:bodyPr>
            <a:lstStyle/>
            <a:p>
              <a:pPr algn="ctr">
                <a:defRPr sz="1800" b="1" i="0" u="none" strike="noStrike" kern="1200" baseline="0">
                  <a:solidFill>
                    <a:srgbClr val="ED7D31"/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>
                  <a:solidFill>
                    <a:schemeClr val="accent2"/>
                  </a:solidFill>
                </a:rPr>
                <a:t>y = t</a:t>
              </a:r>
              <a:r>
                <a:rPr lang="en-US" b="1" baseline="30000" dirty="0">
                  <a:solidFill>
                    <a:schemeClr val="accent2"/>
                  </a:solidFill>
                </a:rPr>
                <a:t>2</a:t>
              </a:r>
              <a:r>
                <a:rPr lang="en-US" b="1" dirty="0">
                  <a:solidFill>
                    <a:schemeClr val="accent2"/>
                  </a:solidFill>
                </a:rPr>
                <a:t> – 2.00t + 1.00</a:t>
              </a:r>
            </a:p>
          </p:txBody>
        </p:sp>
        <p:sp>
          <p:nvSpPr>
            <p:cNvPr id="18" name="Left Brace 17"/>
            <p:cNvSpPr/>
            <p:nvPr/>
          </p:nvSpPr>
          <p:spPr>
            <a:xfrm rot="14997532">
              <a:off x="2708317" y="5356806"/>
              <a:ext cx="282084" cy="1374556"/>
            </a:xfrm>
            <a:prstGeom prst="leftBrace">
              <a:avLst>
                <a:gd name="adj1" fmla="val 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209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P spid="3" grpId="0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2341138"/>
                  </p:ext>
                </p:extLst>
              </p:nvPr>
            </p:nvGraphicFramePr>
            <p:xfrm>
              <a:off x="881230" y="384100"/>
              <a:ext cx="10515600" cy="122821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30572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9520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 = 1 – 3 seconds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 = 3 – 8</a:t>
                          </a:r>
                          <a:r>
                            <a:rPr lang="en-US" baseline="0" dirty="0"/>
                            <a:t> seconds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 = 8 – 11 seconds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Position</a:t>
                          </a:r>
                          <a:r>
                            <a:rPr lang="en-US" baseline="0" dirty="0"/>
                            <a:t> y(t)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chemeClr val="accent2"/>
                              </a:solidFill>
                            </a:rPr>
                            <a:t>y = t</a:t>
                          </a:r>
                          <a:r>
                            <a:rPr lang="en-US" b="1" baseline="30000" dirty="0">
                              <a:solidFill>
                                <a:schemeClr val="accent2"/>
                              </a:solidFill>
                            </a:rPr>
                            <a:t>2</a:t>
                          </a:r>
                          <a:r>
                            <a:rPr lang="en-US" b="1" dirty="0">
                              <a:solidFill>
                                <a:schemeClr val="accent2"/>
                              </a:solidFill>
                            </a:rPr>
                            <a:t> – 2.00t + 1.00</a:t>
                          </a:r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/>
                            <a:t>y = 4.00t - 8.00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chemeClr val="accent4"/>
                              </a:solidFill>
                            </a:rPr>
                            <a:t>y = -0.65t</a:t>
                          </a:r>
                          <a:r>
                            <a:rPr lang="en-US" b="1" baseline="30000" dirty="0">
                              <a:solidFill>
                                <a:schemeClr val="accent4"/>
                              </a:solidFill>
                            </a:rPr>
                            <a:t>2</a:t>
                          </a:r>
                          <a:r>
                            <a:rPr lang="en-US" b="1" dirty="0">
                              <a:solidFill>
                                <a:schemeClr val="accent4"/>
                              </a:solidFill>
                            </a:rPr>
                            <a:t> + 14.31t - 48.82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Velocity v(t)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rgbClr val="0070C0"/>
                              </a:solidFill>
                            </a:rPr>
                            <a:t>v = 2.00t -2.00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chemeClr val="accent4"/>
                              </a:solidFill>
                            </a:rPr>
                            <a:t>v = 4.00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rgbClr val="002060"/>
                              </a:solidFill>
                            </a:rPr>
                            <a:t>v = -1.30t + 14.31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22341138"/>
                  </p:ext>
                </p:extLst>
              </p:nvPr>
            </p:nvGraphicFramePr>
            <p:xfrm>
              <a:off x="881230" y="384100"/>
              <a:ext cx="10515600" cy="122821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8900"/>
                    <a:gridCol w="2628900"/>
                    <a:gridCol w="2305722"/>
                    <a:gridCol w="2952078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 = 1 – 3 seconds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 = 3 – 8</a:t>
                          </a:r>
                          <a:r>
                            <a:rPr lang="en-US" baseline="0" dirty="0" smtClean="0"/>
                            <a:t> seconds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 = 8 – 11 seconds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Position</a:t>
                          </a:r>
                          <a:r>
                            <a:rPr lang="en-US" baseline="0" dirty="0" smtClean="0"/>
                            <a:t> y(t)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chemeClr val="accent2"/>
                              </a:solidFill>
                            </a:rPr>
                            <a:t>y = t</a:t>
                          </a:r>
                          <a:r>
                            <a:rPr lang="en-US" b="1" baseline="30000" dirty="0" smtClean="0">
                              <a:solidFill>
                                <a:schemeClr val="accent2"/>
                              </a:solidFill>
                            </a:rPr>
                            <a:t>2</a:t>
                          </a:r>
                          <a:r>
                            <a:rPr lang="en-US" b="1" dirty="0" smtClean="0">
                              <a:solidFill>
                                <a:schemeClr val="accent2"/>
                              </a:solidFill>
                            </a:rPr>
                            <a:t> – 2.00t + 1.00</a:t>
                          </a:r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/>
                            <a:t>y = 4.00t - 8.00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chemeClr val="accent4"/>
                              </a:solidFill>
                            </a:rPr>
                            <a:t>y = -0.65t</a:t>
                          </a:r>
                          <a:r>
                            <a:rPr lang="en-US" b="1" baseline="30000" dirty="0" smtClean="0">
                              <a:solidFill>
                                <a:schemeClr val="accent4"/>
                              </a:solidFill>
                            </a:rPr>
                            <a:t>2</a:t>
                          </a:r>
                          <a:r>
                            <a:rPr lang="en-US" b="1" dirty="0" smtClean="0">
                              <a:solidFill>
                                <a:schemeClr val="accent4"/>
                              </a:solidFill>
                            </a:rPr>
                            <a:t> + 14.31t - 48.82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</a:tr>
                  <a:tr h="4865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31" t="-158750" r="-300463" b="-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rgbClr val="0070C0"/>
                              </a:solidFill>
                            </a:rPr>
                            <a:t>v = 2.00t -2.00</a:t>
                          </a:r>
                          <a:endParaRPr lang="en-US" b="1" dirty="0" smtClean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chemeClr val="accent4"/>
                              </a:solidFill>
                            </a:rPr>
                            <a:t>v = 4.00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2060"/>
                              </a:solidFill>
                            </a:rPr>
                            <a:t>v = -1.30t + 14.31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02900"/>
              </p:ext>
            </p:extLst>
          </p:nvPr>
        </p:nvGraphicFramePr>
        <p:xfrm>
          <a:off x="266633" y="1837380"/>
          <a:ext cx="1460500" cy="4248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Time (s)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Velocity (m/s)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4.00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102894"/>
              </p:ext>
            </p:extLst>
          </p:nvPr>
        </p:nvGraphicFramePr>
        <p:xfrm>
          <a:off x="1877035" y="1837380"/>
          <a:ext cx="10050518" cy="486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8746999" y="2139847"/>
            <a:ext cx="2604861" cy="3777521"/>
            <a:chOff x="8746999" y="2139847"/>
            <a:chExt cx="2604861" cy="3777521"/>
          </a:xfrm>
        </p:grpSpPr>
        <p:sp>
          <p:nvSpPr>
            <p:cNvPr id="8" name="Rectangle 7"/>
            <p:cNvSpPr/>
            <p:nvPr/>
          </p:nvSpPr>
          <p:spPr>
            <a:xfrm>
              <a:off x="9524117" y="3604095"/>
              <a:ext cx="1827743" cy="369332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solidFill>
                    <a:srgbClr val="002060"/>
                  </a:solidFill>
                </a:rPr>
                <a:t>v = -1.30t + 14.31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Right Brace 9"/>
            <p:cNvSpPr/>
            <p:nvPr/>
          </p:nvSpPr>
          <p:spPr>
            <a:xfrm rot="19898061">
              <a:off x="8746999" y="2139847"/>
              <a:ext cx="734518" cy="3777521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858445" y="2554786"/>
            <a:ext cx="2337588" cy="3777521"/>
            <a:chOff x="3978365" y="2569776"/>
            <a:chExt cx="2337588" cy="3777521"/>
          </a:xfrm>
        </p:grpSpPr>
        <p:sp>
          <p:nvSpPr>
            <p:cNvPr id="9" name="Rectangle 8"/>
            <p:cNvSpPr/>
            <p:nvPr/>
          </p:nvSpPr>
          <p:spPr>
            <a:xfrm>
              <a:off x="4773543" y="4464993"/>
              <a:ext cx="1542410" cy="36933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en-US" b="1" dirty="0">
                  <a:solidFill>
                    <a:srgbClr val="0070C0"/>
                  </a:solidFill>
                </a:rPr>
                <a:t>v = 2.00t -2.00</a:t>
              </a:r>
            </a:p>
          </p:txBody>
        </p:sp>
        <p:sp>
          <p:nvSpPr>
            <p:cNvPr id="11" name="Right Brace 10"/>
            <p:cNvSpPr/>
            <p:nvPr/>
          </p:nvSpPr>
          <p:spPr>
            <a:xfrm rot="1204620">
              <a:off x="3978365" y="2569776"/>
              <a:ext cx="734518" cy="3777521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268784" y="2985942"/>
            <a:ext cx="186597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Constant velocity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802251" y="4443546"/>
            <a:ext cx="2498572" cy="1456303"/>
            <a:chOff x="3802251" y="4443546"/>
            <a:chExt cx="2498572" cy="1456303"/>
          </a:xfrm>
        </p:grpSpPr>
        <p:sp>
          <p:nvSpPr>
            <p:cNvPr id="16" name="TextBox 15"/>
            <p:cNvSpPr txBox="1"/>
            <p:nvPr/>
          </p:nvSpPr>
          <p:spPr>
            <a:xfrm>
              <a:off x="4171690" y="5530517"/>
              <a:ext cx="2129133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Positive acceleration 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 flipV="1">
              <a:off x="3802251" y="4443546"/>
              <a:ext cx="1199213" cy="1080514"/>
            </a:xfrm>
            <a:prstGeom prst="straightConnector1">
              <a:avLst/>
            </a:prstGeom>
            <a:ln w="25400">
              <a:solidFill>
                <a:srgbClr val="7030A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856782" y="4077505"/>
            <a:ext cx="2269042" cy="1832008"/>
            <a:chOff x="6856782" y="4077505"/>
            <a:chExt cx="2269042" cy="1832008"/>
          </a:xfrm>
        </p:grpSpPr>
        <p:sp>
          <p:nvSpPr>
            <p:cNvPr id="14" name="TextBox 13"/>
            <p:cNvSpPr txBox="1"/>
            <p:nvPr/>
          </p:nvSpPr>
          <p:spPr>
            <a:xfrm>
              <a:off x="6856782" y="5540181"/>
              <a:ext cx="2269042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Negative acceleration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7881093" y="4077505"/>
              <a:ext cx="692195" cy="1453012"/>
            </a:xfrm>
            <a:prstGeom prst="straightConnector1">
              <a:avLst/>
            </a:prstGeom>
            <a:ln w="25400">
              <a:solidFill>
                <a:srgbClr val="7030A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014813" y="3504145"/>
            <a:ext cx="4390140" cy="535596"/>
            <a:chOff x="4014813" y="3504145"/>
            <a:chExt cx="4390140" cy="5355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469538" y="3504145"/>
                  <a:ext cx="3572910" cy="535596"/>
                </a:xfrm>
                <a:prstGeom prst="rect">
                  <a:avLst/>
                </a:prstGeom>
                <a:solidFill>
                  <a:srgbClr val="FFC000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Slope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 smtClean="0">
                              <a:sym typeface="Symbol" panose="05050102010706020507" pitchFamily="18" charset="2"/>
                            </a:rPr>
                            <m:t></m:t>
                          </m:r>
                          <m:r>
                            <m:rPr>
                              <m:nor/>
                            </m:rP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v</m:t>
                          </m:r>
                          <m:r>
                            <m:rPr>
                              <m:nor/>
                            </m:rPr>
                            <a:rPr lang="en-US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dirty="0" smtClean="0">
                              <a:sym typeface="Symbol" panose="05050102010706020507" pitchFamily="18" charset="2"/>
                            </a:rPr>
                            <m:t></m:t>
                          </m:r>
                          <m:r>
                            <m:rPr>
                              <m:nor/>
                            </m:rP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t</m:t>
                          </m:r>
                          <m:r>
                            <m:rPr>
                              <m:nor/>
                            </m:rPr>
                            <a:rPr lang="en-US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a14:m>
                  <a:r>
                    <a:rPr lang="en-US" dirty="0"/>
                    <a:t> equals the acceleration</a:t>
                  </a: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9538" y="3504145"/>
                  <a:ext cx="3572910" cy="535596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365" b="-6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Arrow Connector 23"/>
            <p:cNvCxnSpPr>
              <a:stCxn id="22" idx="3"/>
            </p:cNvCxnSpPr>
            <p:nvPr/>
          </p:nvCxnSpPr>
          <p:spPr>
            <a:xfrm flipV="1">
              <a:off x="8042448" y="3604095"/>
              <a:ext cx="362505" cy="167848"/>
            </a:xfrm>
            <a:prstGeom prst="straightConnector1">
              <a:avLst/>
            </a:prstGeom>
            <a:ln w="31750">
              <a:solidFill>
                <a:schemeClr val="accent2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2" idx="1"/>
            </p:cNvCxnSpPr>
            <p:nvPr/>
          </p:nvCxnSpPr>
          <p:spPr>
            <a:xfrm flipH="1" flipV="1">
              <a:off x="4014813" y="3621958"/>
              <a:ext cx="454725" cy="149985"/>
            </a:xfrm>
            <a:prstGeom prst="straightConnector1">
              <a:avLst/>
            </a:prstGeom>
            <a:ln w="31750">
              <a:solidFill>
                <a:schemeClr val="accent2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81094E1-68ED-41A5-B970-4D0A0C6C4E88}"/>
              </a:ext>
            </a:extLst>
          </p:cNvPr>
          <p:cNvCxnSpPr/>
          <p:nvPr/>
        </p:nvCxnSpPr>
        <p:spPr>
          <a:xfrm flipV="1">
            <a:off x="6139030" y="2455333"/>
            <a:ext cx="0" cy="5306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9F5995DA-3836-44CB-8A5D-D8B6D66FF68E}"/>
              </a:ext>
            </a:extLst>
          </p:cNvPr>
          <p:cNvSpPr/>
          <p:nvPr/>
        </p:nvSpPr>
        <p:spPr>
          <a:xfrm>
            <a:off x="870391" y="1124663"/>
            <a:ext cx="2620954" cy="479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4E6904-4497-4027-8958-F02B6CD9F77F}"/>
              </a:ext>
            </a:extLst>
          </p:cNvPr>
          <p:cNvSpPr/>
          <p:nvPr/>
        </p:nvSpPr>
        <p:spPr>
          <a:xfrm>
            <a:off x="3491344" y="1124663"/>
            <a:ext cx="7905485" cy="479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2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accel="30000" decel="3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4" accel="30000" decel="3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4" accel="30000" decel="3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5" grpId="0" animBg="1"/>
      <p:bldP spid="5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287"/>
            <a:ext cx="10515600" cy="1594304"/>
          </a:xfrm>
        </p:spPr>
        <p:txBody>
          <a:bodyPr/>
          <a:lstStyle/>
          <a:p>
            <a:r>
              <a:rPr lang="en-US" dirty="0"/>
              <a:t>Finding Acceleration from the Equations for Position and Velocity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36930" y="2373510"/>
            <a:ext cx="3657600" cy="15696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As the time interval approaches 0, the value for acceleration becomes the instantaneous acceleration.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036930" y="4783287"/>
                <a:ext cx="3657600" cy="62427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Since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400" dirty="0"/>
                  <a:t>,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6930" y="4783287"/>
                <a:ext cx="3657600" cy="624273"/>
              </a:xfrm>
              <a:prstGeom prst="rect">
                <a:avLst/>
              </a:prstGeom>
              <a:blipFill rotWithShape="0">
                <a:blip r:embed="rId2"/>
                <a:stretch>
                  <a:fillRect l="-2500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/>
              </p:cNvSpPr>
              <p:nvPr/>
            </p:nvSpPr>
            <p:spPr>
              <a:xfrm>
                <a:off x="3199162" y="1816191"/>
                <a:ext cx="3523833" cy="107347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800" i="1" baseline="-25000" dirty="0" err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𝑎𝑣𝑔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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𝑣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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</m:den>
                      </m:f>
                      <m:r>
                        <a:rPr lang="en-US" sz="28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𝑣</m:t>
                          </m:r>
                          <m:r>
                            <a:rPr lang="en-US" sz="28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𝑣</m:t>
                          </m:r>
                          <m:r>
                            <a:rPr lang="en-US" sz="28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  <m:r>
                            <a:rPr lang="en-US" sz="28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  <m:r>
                            <a:rPr lang="en-US" sz="28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162" y="1816191"/>
                <a:ext cx="3523833" cy="107347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 16"/>
          <p:cNvSpPr/>
          <p:nvPr/>
        </p:nvSpPr>
        <p:spPr>
          <a:xfrm rot="12571881">
            <a:off x="5956340" y="3965036"/>
            <a:ext cx="2987231" cy="2323443"/>
          </a:xfrm>
          <a:custGeom>
            <a:avLst/>
            <a:gdLst>
              <a:gd name="connsiteX0" fmla="*/ 0 w 2771775"/>
              <a:gd name="connsiteY0" fmla="*/ 2114550 h 2114550"/>
              <a:gd name="connsiteX1" fmla="*/ 2057400 w 2771775"/>
              <a:gd name="connsiteY1" fmla="*/ 1571625 h 2114550"/>
              <a:gd name="connsiteX2" fmla="*/ 2771775 w 2771775"/>
              <a:gd name="connsiteY2" fmla="*/ 0 h 211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1775" h="2114550">
                <a:moveTo>
                  <a:pt x="0" y="2114550"/>
                </a:moveTo>
                <a:cubicBezTo>
                  <a:pt x="797719" y="2019300"/>
                  <a:pt x="1595438" y="1924050"/>
                  <a:pt x="2057400" y="1571625"/>
                </a:cubicBezTo>
                <a:cubicBezTo>
                  <a:pt x="2519362" y="1219200"/>
                  <a:pt x="2645568" y="609600"/>
                  <a:pt x="2771775" y="0"/>
                </a:cubicBezTo>
              </a:path>
            </a:pathLst>
          </a:custGeom>
          <a:noFill/>
          <a:ln w="38100">
            <a:solidFill>
              <a:srgbClr val="C00000"/>
            </a:solidFill>
            <a:tailEnd type="stealth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>
                <a:spLocks/>
              </p:cNvSpPr>
              <p:nvPr/>
            </p:nvSpPr>
            <p:spPr>
              <a:xfrm>
                <a:off x="3199162" y="5407560"/>
                <a:ext cx="3790051" cy="107347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baseline="-250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𝑑𝑣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baseline="-250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𝑑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𝑑𝑡</m:t>
                        </m:r>
                      </m:den>
                    </m:f>
                    <m:d>
                      <m:d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sz="28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𝑑𝑡</m:t>
                            </m:r>
                          </m:den>
                        </m:f>
                      </m:e>
                    </m:d>
                    <m:r>
                      <a:rPr lang="en-US" sz="28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800" b="0" i="1" baseline="300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  <m:r>
                          <a:rPr lang="en-US" sz="2800" b="0" i="1" baseline="3000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162" y="5407560"/>
                <a:ext cx="3790051" cy="10734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199162" y="3454708"/>
                <a:ext cx="3523833" cy="909194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txBody>
              <a:bodyPr wrap="non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162" y="3454708"/>
                <a:ext cx="3523833" cy="90919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12" idx="1"/>
          </p:cNvCxnSpPr>
          <p:nvPr/>
        </p:nvCxnSpPr>
        <p:spPr>
          <a:xfrm flipH="1" flipV="1">
            <a:off x="6610662" y="2713220"/>
            <a:ext cx="1426268" cy="445120"/>
          </a:xfrm>
          <a:prstGeom prst="straightConnector1">
            <a:avLst/>
          </a:prstGeom>
          <a:ln w="3175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570595" y="3229374"/>
            <a:ext cx="1466335" cy="485519"/>
          </a:xfrm>
          <a:prstGeom prst="straightConnector1">
            <a:avLst/>
          </a:prstGeom>
          <a:ln w="31750">
            <a:solidFill>
              <a:srgbClr val="7030A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01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accel="20000" decel="3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7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324110"/>
              </p:ext>
            </p:extLst>
          </p:nvPr>
        </p:nvGraphicFramePr>
        <p:xfrm>
          <a:off x="1992893" y="1881197"/>
          <a:ext cx="10050518" cy="486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47085264"/>
                  </p:ext>
                </p:extLst>
              </p:nvPr>
            </p:nvGraphicFramePr>
            <p:xfrm>
              <a:off x="836260" y="117552"/>
              <a:ext cx="10515600" cy="1714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89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289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30572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95207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 = 1 – 3 seconds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 = 3 – 8</a:t>
                          </a:r>
                          <a:r>
                            <a:rPr lang="en-US" baseline="0" dirty="0"/>
                            <a:t> seconds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t = 8 – 11 seconds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Position</a:t>
                          </a:r>
                          <a:r>
                            <a:rPr lang="en-US" baseline="0" dirty="0"/>
                            <a:t> y(t)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chemeClr val="accent2"/>
                              </a:solidFill>
                            </a:rPr>
                            <a:t>y = t</a:t>
                          </a:r>
                          <a:r>
                            <a:rPr lang="en-US" b="1" baseline="30000" dirty="0">
                              <a:solidFill>
                                <a:schemeClr val="accent2"/>
                              </a:solidFill>
                            </a:rPr>
                            <a:t>2</a:t>
                          </a:r>
                          <a:r>
                            <a:rPr lang="en-US" b="1" dirty="0">
                              <a:solidFill>
                                <a:schemeClr val="accent2"/>
                              </a:solidFill>
                            </a:rPr>
                            <a:t> – 2.00t + 1.00</a:t>
                          </a:r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/>
                            <a:t>y = 4.00t - 8.00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chemeClr val="accent4"/>
                              </a:solidFill>
                            </a:rPr>
                            <a:t>y = -0.65t</a:t>
                          </a:r>
                          <a:r>
                            <a:rPr lang="en-US" b="1" baseline="30000" dirty="0">
                              <a:solidFill>
                                <a:schemeClr val="accent4"/>
                              </a:solidFill>
                            </a:rPr>
                            <a:t>2</a:t>
                          </a:r>
                          <a:r>
                            <a:rPr lang="en-US" b="1" dirty="0">
                              <a:solidFill>
                                <a:schemeClr val="accent4"/>
                              </a:solidFill>
                            </a:rPr>
                            <a:t> + 14.31t - 48.82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Velocity v(t)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rgbClr val="0070C0"/>
                              </a:solidFill>
                            </a:rPr>
                            <a:t>v = 2.00t -2.00</a:t>
                          </a: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chemeClr val="accent4"/>
                              </a:solidFill>
                            </a:rPr>
                            <a:t>v = 4.00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rgbClr val="002060"/>
                              </a:solidFill>
                            </a:rPr>
                            <a:t>v = -1.30t + 14.31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Acceleration</a:t>
                          </a:r>
                          <a:r>
                            <a:rPr lang="en-US" baseline="0" dirty="0"/>
                            <a:t> a(t)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𝑑𝑣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𝑑𝑡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baseline="0" dirty="0"/>
                            <a:t>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rgbClr val="0070C0"/>
                              </a:solidFill>
                            </a:rPr>
                            <a:t>2.00</a:t>
                          </a:r>
                        </a:p>
                      </a:txBody>
                      <a:tcP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>
                              <a:solidFill>
                                <a:srgbClr val="002060"/>
                              </a:solidFill>
                            </a:rPr>
                            <a:t>0.00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a:t>-1.30</a:t>
                          </a:r>
                        </a:p>
                      </a:txBody>
                      <a:tcPr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47085264"/>
                  </p:ext>
                </p:extLst>
              </p:nvPr>
            </p:nvGraphicFramePr>
            <p:xfrm>
              <a:off x="836260" y="117552"/>
              <a:ext cx="10515600" cy="1714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8900"/>
                    <a:gridCol w="2628900"/>
                    <a:gridCol w="2305722"/>
                    <a:gridCol w="2952078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 = 1 – 3 seconds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 = 3 – 8</a:t>
                          </a:r>
                          <a:r>
                            <a:rPr lang="en-US" baseline="0" dirty="0" smtClean="0"/>
                            <a:t> seconds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 = 8 – 11 seconds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Position</a:t>
                          </a:r>
                          <a:r>
                            <a:rPr lang="en-US" baseline="0" dirty="0" smtClean="0"/>
                            <a:t> y(t)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chemeClr val="accent2"/>
                              </a:solidFill>
                            </a:rPr>
                            <a:t>y = t</a:t>
                          </a:r>
                          <a:r>
                            <a:rPr lang="en-US" b="1" baseline="30000" dirty="0" smtClean="0">
                              <a:solidFill>
                                <a:schemeClr val="accent2"/>
                              </a:solidFill>
                            </a:rPr>
                            <a:t>2</a:t>
                          </a:r>
                          <a:r>
                            <a:rPr lang="en-US" b="1" dirty="0" smtClean="0">
                              <a:solidFill>
                                <a:schemeClr val="accent2"/>
                              </a:solidFill>
                            </a:rPr>
                            <a:t> – 2.00t + 1.00</a:t>
                          </a:r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/>
                            <a:t>y = 4.00t - 8.00</a:t>
                          </a: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chemeClr val="accent4"/>
                              </a:solidFill>
                            </a:rPr>
                            <a:t>y = -0.65t</a:t>
                          </a:r>
                          <a:r>
                            <a:rPr lang="en-US" b="1" baseline="30000" dirty="0" smtClean="0">
                              <a:solidFill>
                                <a:schemeClr val="accent4"/>
                              </a:solidFill>
                            </a:rPr>
                            <a:t>2</a:t>
                          </a:r>
                          <a:r>
                            <a:rPr lang="en-US" b="1" dirty="0" smtClean="0">
                              <a:solidFill>
                                <a:schemeClr val="accent4"/>
                              </a:solidFill>
                            </a:rPr>
                            <a:t> + 14.31t - 48.82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</a:tr>
                  <a:tr h="4865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1" t="-158750" r="-300463" b="-10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rgbClr val="0070C0"/>
                              </a:solidFill>
                            </a:rPr>
                            <a:t>v = 2.00t -2.00</a:t>
                          </a:r>
                          <a:endParaRPr lang="en-US" b="1" dirty="0" smtClean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chemeClr val="accent4"/>
                              </a:solidFill>
                            </a:rPr>
                            <a:t>v = 4.00</a:t>
                          </a:r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2060"/>
                              </a:solidFill>
                            </a:rPr>
                            <a:t>v = -1.30t + 14.31</a:t>
                          </a:r>
                          <a:endParaRPr lang="en-US" dirty="0">
                            <a:solidFill>
                              <a:srgbClr val="002060"/>
                            </a:solidFill>
                          </a:endParaRPr>
                        </a:p>
                      </a:txBody>
                      <a:tcPr>
                        <a:solidFill>
                          <a:schemeClr val="accent4"/>
                        </a:solidFill>
                      </a:tcPr>
                    </a:tc>
                  </a:tr>
                  <a:tr h="4865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1" t="-258750" r="-300463" b="-87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rgbClr val="0070C0"/>
                              </a:solidFill>
                            </a:rPr>
                            <a:t>2.00</a:t>
                          </a:r>
                          <a:endParaRPr lang="en-US" b="1" dirty="0" smtClean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dirty="0" smtClean="0">
                              <a:solidFill>
                                <a:srgbClr val="002060"/>
                              </a:solidFill>
                            </a:rPr>
                            <a:t>0.00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a:t>-1.30</a:t>
                          </a:r>
                          <a:endParaRPr lang="en-US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</a:endParaRPr>
                        </a:p>
                      </a:txBody>
                      <a:tcPr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023576"/>
              </p:ext>
            </p:extLst>
          </p:nvPr>
        </p:nvGraphicFramePr>
        <p:xfrm>
          <a:off x="166255" y="2095455"/>
          <a:ext cx="1963969" cy="4248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Time (s)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Acceleration (m/s</a:t>
                      </a:r>
                      <a:r>
                        <a:rPr lang="en-US" sz="1800" u="none" strike="noStrike" baseline="30000" dirty="0">
                          <a:effectLst/>
                        </a:rPr>
                        <a:t>2</a:t>
                      </a:r>
                      <a:r>
                        <a:rPr lang="en-US" sz="1800" u="none" strike="noStrike" dirty="0">
                          <a:effectLst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-1.30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-1.30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8362922" y="5899849"/>
            <a:ext cx="1002197" cy="369332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a = -1.30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6418" y="2027677"/>
            <a:ext cx="931665" cy="369332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b="1" dirty="0">
                <a:solidFill>
                  <a:srgbClr val="0070C0"/>
                </a:solidFill>
              </a:rPr>
              <a:t>a = 2.00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52026" y="3550421"/>
            <a:ext cx="186597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Constant velocity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3122893" y="2543489"/>
            <a:ext cx="2129133" cy="3356360"/>
            <a:chOff x="4171690" y="2543489"/>
            <a:chExt cx="2129133" cy="3356360"/>
          </a:xfrm>
        </p:grpSpPr>
        <p:sp>
          <p:nvSpPr>
            <p:cNvPr id="16" name="TextBox 15"/>
            <p:cNvSpPr txBox="1"/>
            <p:nvPr/>
          </p:nvSpPr>
          <p:spPr>
            <a:xfrm>
              <a:off x="4171690" y="5530517"/>
              <a:ext cx="2129133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Positive acceleration 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5001465" y="2543489"/>
              <a:ext cx="50072" cy="2980571"/>
            </a:xfrm>
            <a:prstGeom prst="straightConnector1">
              <a:avLst/>
            </a:prstGeom>
            <a:ln w="25400">
              <a:solidFill>
                <a:srgbClr val="7030A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7683263" y="3059292"/>
            <a:ext cx="2269042" cy="2655891"/>
            <a:chOff x="7477883" y="3059292"/>
            <a:chExt cx="2269042" cy="2655891"/>
          </a:xfrm>
        </p:grpSpPr>
        <p:sp>
          <p:nvSpPr>
            <p:cNvPr id="14" name="TextBox 13"/>
            <p:cNvSpPr txBox="1"/>
            <p:nvPr/>
          </p:nvSpPr>
          <p:spPr>
            <a:xfrm>
              <a:off x="7477883" y="3059292"/>
              <a:ext cx="2269042" cy="36933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Negative acceleration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8573288" y="3404165"/>
              <a:ext cx="180968" cy="2311018"/>
            </a:xfrm>
            <a:prstGeom prst="straightConnector1">
              <a:avLst/>
            </a:prstGeom>
            <a:ln w="25400">
              <a:solidFill>
                <a:srgbClr val="7030A0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DECE6B3-CC2E-4FB4-B53A-F7E64E1580CE}"/>
              </a:ext>
            </a:extLst>
          </p:cNvPr>
          <p:cNvCxnSpPr>
            <a:cxnSpLocks/>
          </p:cNvCxnSpPr>
          <p:nvPr/>
        </p:nvCxnSpPr>
        <p:spPr>
          <a:xfrm>
            <a:off x="6112951" y="3924643"/>
            <a:ext cx="0" cy="5306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8CD40333-E188-4A03-A92D-A62CA15B7159}"/>
              </a:ext>
            </a:extLst>
          </p:cNvPr>
          <p:cNvSpPr/>
          <p:nvPr/>
        </p:nvSpPr>
        <p:spPr>
          <a:xfrm>
            <a:off x="841960" y="1347825"/>
            <a:ext cx="2620954" cy="479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B093BAE-3BA0-4403-95B2-2C58BD1A163D}"/>
              </a:ext>
            </a:extLst>
          </p:cNvPr>
          <p:cNvSpPr/>
          <p:nvPr/>
        </p:nvSpPr>
        <p:spPr>
          <a:xfrm>
            <a:off x="3462913" y="1347825"/>
            <a:ext cx="7894647" cy="479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8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accel="30000" decel="3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accel="30000" decel="3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accel="30000" decel="3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de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accel="30000" decel="3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2" accel="30000" decel="3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P spid="8" grpId="0" animBg="1"/>
      <p:bldP spid="9" grpId="0" animBg="1"/>
      <p:bldP spid="15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737"/>
            <a:ext cx="10515600" cy="1264595"/>
          </a:xfrm>
        </p:spPr>
        <p:txBody>
          <a:bodyPr>
            <a:normAutofit/>
          </a:bodyPr>
          <a:lstStyle/>
          <a:p>
            <a:r>
              <a:rPr lang="en-US" sz="4000" dirty="0"/>
              <a:t>The Special Case of Uniform (Constant) Acceleration – Deriving the “BIG FIVE”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5065"/>
            <a:ext cx="10515600" cy="4737269"/>
          </a:xfrm>
        </p:spPr>
        <p:txBody>
          <a:bodyPr/>
          <a:lstStyle/>
          <a:p>
            <a:r>
              <a:rPr lang="en-US" dirty="0"/>
              <a:t>For many problems and scenarios in physics that deal with motion, if there is an acceleration, it will often be constant or uniform (</a:t>
            </a:r>
            <a:r>
              <a:rPr lang="en-US" b="1" dirty="0">
                <a:solidFill>
                  <a:srgbClr val="FF0000"/>
                </a:solidFill>
              </a:rPr>
              <a:t>such as in the elevator example</a:t>
            </a:r>
            <a:r>
              <a:rPr lang="en-US" dirty="0"/>
              <a:t>).</a:t>
            </a:r>
          </a:p>
          <a:p>
            <a:r>
              <a:rPr lang="en-US" dirty="0"/>
              <a:t>When the acceleration is constant, the average and instantaneous accelerations will be the same such that: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992" y="4717924"/>
            <a:ext cx="1001109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We will now replace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dirty="0"/>
              <a:t> with v for the final condition and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r>
              <a:rPr lang="en-US" dirty="0"/>
              <a:t> with </a:t>
            </a:r>
            <a:r>
              <a:rPr lang="en-US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v</a:t>
            </a:r>
            <a:r>
              <a:rPr lang="en-US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r>
              <a:rPr lang="en-US" dirty="0"/>
              <a:t> for the initial condition where the time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US" dirty="0"/>
              <a:t> equals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/>
              </p:cNvSpPr>
              <p:nvPr/>
            </p:nvSpPr>
            <p:spPr>
              <a:xfrm>
                <a:off x="4591455" y="3867021"/>
                <a:ext cx="2431916" cy="76335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000" i="1" dirty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000" i="1" baseline="-25000" dirty="0" err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𝑎𝑣𝑔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𝑣</m:t>
                          </m:r>
                          <m: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𝑣</m:t>
                          </m:r>
                          <m:r>
                            <a:rPr lang="en-US" sz="2000" b="0" i="1" baseline="-25000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  <m: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  <m:r>
                            <a:rPr lang="en-US" sz="2000" b="0" i="1" baseline="-25000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55" y="3867021"/>
                <a:ext cx="2431916" cy="7633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/>
              </p:cNvSpPr>
              <p:nvPr/>
            </p:nvSpPr>
            <p:spPr>
              <a:xfrm>
                <a:off x="4591455" y="5459113"/>
                <a:ext cx="2431916" cy="76335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000" i="1" baseline="-25000" dirty="0" err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𝑎𝑣𝑔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𝑣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en-US" sz="20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latin typeface="Cambria Math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55" y="5459113"/>
                <a:ext cx="2431916" cy="7633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030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45969" y="240779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Solving for v: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>
                <a:spLocks/>
              </p:cNvSpPr>
              <p:nvPr/>
            </p:nvSpPr>
            <p:spPr>
              <a:xfrm>
                <a:off x="2318902" y="1865106"/>
                <a:ext cx="2431916" cy="76335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sz="2000" i="1" baseline="-25000" dirty="0" err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𝑎𝑣𝑔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US" sz="2000" b="0" i="1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sz="2000" b="0" i="1" baseline="-25000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  <m: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  <m:r>
                            <a:rPr lang="en-US" sz="2000" b="0" i="1" baseline="-25000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902" y="1865106"/>
                <a:ext cx="2431916" cy="7633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/>
              </p:cNvSpPr>
              <p:nvPr/>
            </p:nvSpPr>
            <p:spPr>
              <a:xfrm>
                <a:off x="4096028" y="738408"/>
                <a:ext cx="4182035" cy="4710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sz="2000" b="0" i="1" baseline="-25000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(1)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6028" y="738408"/>
                <a:ext cx="4182035" cy="471041"/>
              </a:xfrm>
              <a:prstGeom prst="rect">
                <a:avLst/>
              </a:prstGeom>
              <a:blipFill rotWithShape="0">
                <a:blip r:embed="rId3"/>
                <a:stretch>
                  <a:fillRect t="-6494" r="-1458" b="-7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45969" y="1328931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In a similar fashion: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>
                <a:spLocks/>
              </p:cNvSpPr>
              <p:nvPr/>
            </p:nvSpPr>
            <p:spPr>
              <a:xfrm>
                <a:off x="7023371" y="1865106"/>
                <a:ext cx="2431916" cy="763354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n-US" sz="2000" i="1" baseline="-25000" dirty="0" err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𝑎𝑣𝑔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baseline="-25000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</m:t>
                          </m:r>
                          <m:r>
                            <a:rPr lang="en-US" sz="2000" b="0" i="1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𝑥</m:t>
                          </m:r>
                          <m:r>
                            <a:rPr lang="en-US" sz="2000" b="0" i="1" baseline="-25000" dirty="0" smtClean="0">
                              <a:latin typeface="Cambria Math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𝑜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𝑡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−0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371" y="1865106"/>
                <a:ext cx="2431916" cy="7633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4750818" y="2151794"/>
            <a:ext cx="2272553" cy="188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45969" y="2752686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Solving for x: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/>
              </p:cNvSpPr>
              <p:nvPr/>
            </p:nvSpPr>
            <p:spPr>
              <a:xfrm>
                <a:off x="4057294" y="3261715"/>
                <a:ext cx="4182035" cy="471041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000" b="0" i="1" baseline="-25000" dirty="0" smtClean="0">
                        <a:latin typeface="Cambria Math"/>
                        <a:cs typeface="Times New Roman" panose="02020603050405020304" pitchFamily="18" charset="0"/>
                      </a:rPr>
                      <m:t>𝑎𝑣𝑔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      (2a)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294" y="3261715"/>
                <a:ext cx="4182035" cy="471041"/>
              </a:xfrm>
              <a:prstGeom prst="rect">
                <a:avLst/>
              </a:prstGeom>
              <a:blipFill rotWithShape="1">
                <a:blip r:embed="rId5"/>
                <a:stretch>
                  <a:fillRect t="-6494" r="-1458" b="-77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45969" y="3892697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And…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>
                <a:spLocks/>
              </p:cNvSpPr>
              <p:nvPr/>
            </p:nvSpPr>
            <p:spPr>
              <a:xfrm>
                <a:off x="4057295" y="4439717"/>
                <a:ext cx="4182034" cy="49879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2000" i="1" baseline="-25000" dirty="0" err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𝑎𝑣𝑔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box>
                      <m:box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  <m:d>
                      <m:d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𝑣</m:t>
                        </m:r>
                        <m:r>
                          <a:rPr lang="en-US" sz="2000" b="0" i="1" baseline="-25000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  <m:r>
                          <a:rPr lang="en-US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        (2)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295" y="4439717"/>
                <a:ext cx="4182034" cy="498791"/>
              </a:xfrm>
              <a:prstGeom prst="rect">
                <a:avLst/>
              </a:prstGeom>
              <a:blipFill rotWithShape="0">
                <a:blip r:embed="rId6"/>
                <a:stretch>
                  <a:fillRect t="-7317" r="-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990364" y="5080521"/>
            <a:ext cx="10011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Substitute (2) into (2a) for </a:t>
            </a:r>
            <a:r>
              <a:rPr lang="en-US" dirty="0" err="1"/>
              <a:t>v</a:t>
            </a:r>
            <a:r>
              <a:rPr lang="en-US" baseline="-25000" dirty="0" err="1"/>
              <a:t>avg</a:t>
            </a:r>
            <a:r>
              <a:rPr lang="en-US" dirty="0"/>
              <a:t>, and substitute  (1) into (2) for v and then solve for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>
                <a:spLocks/>
              </p:cNvSpPr>
              <p:nvPr/>
            </p:nvSpPr>
            <p:spPr>
              <a:xfrm>
                <a:off x="4012897" y="5691408"/>
                <a:ext cx="4182035" cy="4710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𝑥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𝑣</m:t>
                    </m:r>
                    <m:r>
                      <a:rPr lang="en-US" sz="2000" i="1" baseline="-25000" dirty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𝑜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𝑡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+ </m:t>
                    </m:r>
                    <m:box>
                      <m:boxPr>
                        <m:ctrlPr>
                          <a:rPr lang="en-US" sz="2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0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dirty="0" smtClean="0">
                                <a:latin typeface="Cambria Math"/>
                                <a:cs typeface="Times New Roman" panose="020206030504050203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den>
                        </m:f>
                      </m:e>
                    </m:box>
                    <m:r>
                      <a:rPr lang="en-US" sz="20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b="0" i="1" dirty="0" smtClean="0">
                        <a:latin typeface="Cambria Math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000" baseline="30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en-US" sz="2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(3)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2897" y="5691408"/>
                <a:ext cx="4182035" cy="471041"/>
              </a:xfrm>
              <a:prstGeom prst="rect">
                <a:avLst/>
              </a:prstGeom>
              <a:blipFill rotWithShape="0">
                <a:blip r:embed="rId7"/>
                <a:stretch>
                  <a:fillRect t="-9091" r="-1603" b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Left Brace 1"/>
          <p:cNvSpPr/>
          <p:nvPr/>
        </p:nvSpPr>
        <p:spPr>
          <a:xfrm rot="5400000">
            <a:off x="6418158" y="3826542"/>
            <a:ext cx="127546" cy="1027459"/>
          </a:xfrm>
          <a:prstGeom prst="leftBrace">
            <a:avLst/>
          </a:prstGeom>
          <a:ln w="317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482937" y="3682351"/>
            <a:ext cx="0" cy="461432"/>
          </a:xfrm>
          <a:prstGeom prst="straightConnector1">
            <a:avLst/>
          </a:prstGeom>
          <a:ln w="25400">
            <a:solidFill>
              <a:schemeClr val="accent5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16200000">
            <a:off x="5929077" y="738402"/>
            <a:ext cx="122511" cy="850041"/>
          </a:xfrm>
          <a:prstGeom prst="leftBrace">
            <a:avLst/>
          </a:prstGeom>
          <a:ln w="317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20"/>
          <p:cNvSpPr/>
          <p:nvPr/>
        </p:nvSpPr>
        <p:spPr>
          <a:xfrm>
            <a:off x="5994865" y="1360170"/>
            <a:ext cx="4232423" cy="3303270"/>
          </a:xfrm>
          <a:custGeom>
            <a:avLst/>
            <a:gdLst>
              <a:gd name="connsiteX0" fmla="*/ 0 w 4232423"/>
              <a:gd name="connsiteY0" fmla="*/ 0 h 3303270"/>
              <a:gd name="connsiteX1" fmla="*/ 902970 w 4232423"/>
              <a:gd name="connsiteY1" fmla="*/ 411480 h 3303270"/>
              <a:gd name="connsiteX2" fmla="*/ 4183380 w 4232423"/>
              <a:gd name="connsiteY2" fmla="*/ 262890 h 3303270"/>
              <a:gd name="connsiteX3" fmla="*/ 2754630 w 4232423"/>
              <a:gd name="connsiteY3" fmla="*/ 2606040 h 3303270"/>
              <a:gd name="connsiteX4" fmla="*/ 1131570 w 4232423"/>
              <a:gd name="connsiteY4" fmla="*/ 3303270 h 3303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32423" h="3303270">
                <a:moveTo>
                  <a:pt x="0" y="0"/>
                </a:moveTo>
                <a:cubicBezTo>
                  <a:pt x="102870" y="183832"/>
                  <a:pt x="205740" y="367665"/>
                  <a:pt x="902970" y="411480"/>
                </a:cubicBezTo>
                <a:cubicBezTo>
                  <a:pt x="1600200" y="455295"/>
                  <a:pt x="3874770" y="-102870"/>
                  <a:pt x="4183380" y="262890"/>
                </a:cubicBezTo>
                <a:cubicBezTo>
                  <a:pt x="4491990" y="628650"/>
                  <a:pt x="3263265" y="2099310"/>
                  <a:pt x="2754630" y="2606040"/>
                </a:cubicBezTo>
                <a:cubicBezTo>
                  <a:pt x="2245995" y="3112770"/>
                  <a:pt x="1688782" y="3208020"/>
                  <a:pt x="1131570" y="3303270"/>
                </a:cubicBezTo>
              </a:path>
            </a:pathLst>
          </a:custGeom>
          <a:noFill/>
          <a:ln w="25400"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33400" y="5591866"/>
            <a:ext cx="2449286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Remember… to find the average of two data points, just add them up and divide by 2…</a:t>
            </a:r>
          </a:p>
        </p:txBody>
      </p:sp>
      <p:sp>
        <p:nvSpPr>
          <p:cNvPr id="23" name="Freeform 22"/>
          <p:cNvSpPr/>
          <p:nvPr/>
        </p:nvSpPr>
        <p:spPr>
          <a:xfrm>
            <a:off x="60249" y="4669971"/>
            <a:ext cx="5110466" cy="1110343"/>
          </a:xfrm>
          <a:custGeom>
            <a:avLst/>
            <a:gdLst>
              <a:gd name="connsiteX0" fmla="*/ 494923 w 5110466"/>
              <a:gd name="connsiteY0" fmla="*/ 1110343 h 1110343"/>
              <a:gd name="connsiteX1" fmla="*/ 429609 w 5110466"/>
              <a:gd name="connsiteY1" fmla="*/ 250371 h 1110343"/>
              <a:gd name="connsiteX2" fmla="*/ 5110466 w 5110466"/>
              <a:gd name="connsiteY2" fmla="*/ 0 h 111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10466" h="1110343">
                <a:moveTo>
                  <a:pt x="494923" y="1110343"/>
                </a:moveTo>
                <a:cubicBezTo>
                  <a:pt x="77637" y="772885"/>
                  <a:pt x="-339648" y="435428"/>
                  <a:pt x="429609" y="250371"/>
                </a:cubicBezTo>
                <a:cubicBezTo>
                  <a:pt x="1198866" y="65314"/>
                  <a:pt x="4375680" y="27214"/>
                  <a:pt x="5110466" y="0"/>
                </a:cubicBezTo>
              </a:path>
            </a:pathLst>
          </a:custGeom>
          <a:noFill/>
          <a:ln w="28575"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9225143" y="5580946"/>
            <a:ext cx="2410691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You can do the algebra on your own to get this solution, or ask later…</a:t>
            </a:r>
          </a:p>
        </p:txBody>
      </p:sp>
      <p:sp>
        <p:nvSpPr>
          <p:cNvPr id="27" name="Freeform 26"/>
          <p:cNvSpPr/>
          <p:nvPr/>
        </p:nvSpPr>
        <p:spPr>
          <a:xfrm>
            <a:off x="6774873" y="6054436"/>
            <a:ext cx="2438400" cy="460359"/>
          </a:xfrm>
          <a:custGeom>
            <a:avLst/>
            <a:gdLst>
              <a:gd name="connsiteX0" fmla="*/ 2438400 w 2438400"/>
              <a:gd name="connsiteY0" fmla="*/ 0 h 460359"/>
              <a:gd name="connsiteX1" fmla="*/ 1219200 w 2438400"/>
              <a:gd name="connsiteY1" fmla="*/ 457200 h 460359"/>
              <a:gd name="connsiteX2" fmla="*/ 0 w 2438400"/>
              <a:gd name="connsiteY2" fmla="*/ 166255 h 46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400" h="460359">
                <a:moveTo>
                  <a:pt x="2438400" y="0"/>
                </a:moveTo>
                <a:cubicBezTo>
                  <a:pt x="2032000" y="214745"/>
                  <a:pt x="1625600" y="429491"/>
                  <a:pt x="1219200" y="457200"/>
                </a:cubicBezTo>
                <a:cubicBezTo>
                  <a:pt x="812800" y="484909"/>
                  <a:pt x="406400" y="325582"/>
                  <a:pt x="0" y="166255"/>
                </a:cubicBezTo>
              </a:path>
            </a:pathLst>
          </a:custGeom>
          <a:noFill/>
          <a:ln w="31750">
            <a:tailEnd type="arrow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4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9" grpId="0" animBg="1"/>
      <p:bldP spid="10" grpId="0" animBg="1"/>
      <p:bldP spid="11" grpId="0" animBg="1"/>
      <p:bldP spid="6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349D1D8-A904-49F4-80F6-FF20DF939E4E}">
  <we:reference id="wa104178141" version="2.0.9.0" store="en-US" storeType="OMEX"/>
  <we:alternateReferences>
    <we:reference id="WA104178141" version="2.0.9.0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9508</TotalTime>
  <Words>1087</Words>
  <Application>Microsoft Office PowerPoint</Application>
  <PresentationFormat>Widescreen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One Dimensional Motion</vt:lpstr>
      <vt:lpstr>The Last Lecture</vt:lpstr>
      <vt:lpstr>What does the position vs. time data look like for an elevator?</vt:lpstr>
      <vt:lpstr>A Mathematical Description of Motion</vt:lpstr>
      <vt:lpstr>PowerPoint Presentation</vt:lpstr>
      <vt:lpstr>Finding Acceleration from the Equations for Position and Velocity</vt:lpstr>
      <vt:lpstr>PowerPoint Presentation</vt:lpstr>
      <vt:lpstr>The Special Case of Uniform (Constant) Acceleration – Deriving the “BIG FIVE”</vt:lpstr>
      <vt:lpstr>PowerPoint Presentation</vt:lpstr>
      <vt:lpstr>PowerPoint Presentation</vt:lpstr>
      <vt:lpstr>PowerPoint Presentation</vt:lpstr>
      <vt:lpstr>The “BIG FIVE” for Physics when the Acceleration is Constant.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Dimensional Motion</dc:title>
  <dc:creator>Charlie Ropes</dc:creator>
  <cp:lastModifiedBy>Charlie Ropes</cp:lastModifiedBy>
  <cp:revision>100</cp:revision>
  <dcterms:created xsi:type="dcterms:W3CDTF">2016-08-22T20:47:36Z</dcterms:created>
  <dcterms:modified xsi:type="dcterms:W3CDTF">2021-09-30T03:28:33Z</dcterms:modified>
</cp:coreProperties>
</file>